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4" r:id="rId2"/>
    <p:sldMasterId id="2147483657" r:id="rId3"/>
    <p:sldMasterId id="2147483660" r:id="rId4"/>
  </p:sldMasterIdLst>
  <p:sldIdLst>
    <p:sldId id="263" r:id="rId5"/>
    <p:sldId id="268" r:id="rId6"/>
    <p:sldId id="280" r:id="rId7"/>
    <p:sldId id="281" r:id="rId8"/>
    <p:sldId id="284" r:id="rId9"/>
    <p:sldId id="285" r:id="rId10"/>
    <p:sldId id="271" r:id="rId11"/>
  </p:sldIdLst>
  <p:sldSz cx="12192000" cy="6858000"/>
  <p:notesSz cx="7104063" cy="10234613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C2E4"/>
    <a:srgbClr val="8C9EDE"/>
    <a:srgbClr val="829EDE"/>
    <a:srgbClr val="002060"/>
    <a:srgbClr val="8EAAD2"/>
    <a:srgbClr val="95D7F5"/>
    <a:srgbClr val="C3EBF9"/>
    <a:srgbClr val="ECF1F8"/>
    <a:srgbClr val="E7344C"/>
    <a:srgbClr val="E734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3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456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7249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6562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7249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6562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7249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656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724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6562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_slide1-03-03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" y="283"/>
            <a:ext cx="12190993" cy="68574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74971A-6814-4147-95C0-B3804C23E2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7471" y="103229"/>
            <a:ext cx="1372818" cy="190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94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_pictures slide-01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" y="283"/>
            <a:ext cx="12190993" cy="685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94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_pictures slide-01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" y="283"/>
            <a:ext cx="12190993" cy="685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94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2494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hyperlink" Target="http://www.fpihotels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santamarina.bg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vivamaresozopol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0000" y="2829831"/>
            <a:ext cx="396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Property and </a:t>
            </a:r>
          </a:p>
          <a:p>
            <a:pPr algn="ctr"/>
            <a:r>
              <a:rPr lang="en-US" sz="31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hotel management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hlinkClick r:id="rId2"/>
              </a:rPr>
              <a:t>www.fpihotels.com</a:t>
            </a:r>
            <a:r>
              <a:rPr lang="en-US" sz="2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  <a:endParaRPr lang="bg-BG" sz="2200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000" y="4627762"/>
            <a:ext cx="3960000" cy="18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16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08000" y="396000"/>
            <a:ext cx="1224000" cy="396000"/>
          </a:xfrm>
          <a:prstGeom prst="rect">
            <a:avLst/>
          </a:prstGeom>
          <a:gradFill>
            <a:gsLst>
              <a:gs pos="0">
                <a:srgbClr val="8C9EDE"/>
              </a:gs>
              <a:gs pos="80000">
                <a:srgbClr val="76C2E4"/>
              </a:gs>
            </a:gsLst>
            <a:lin ang="2700000" scaled="0"/>
          </a:gradFill>
          <a:ln w="3175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500" dirty="0">
                <a:latin typeface="Roboto" pitchFamily="2" charset="0"/>
                <a:ea typeface="Roboto" pitchFamily="2" charset="0"/>
              </a:rPr>
              <a:t>2006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0000" y="396000"/>
            <a:ext cx="5749200" cy="742767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FairPlay Properties Management and the FPI Hotels &amp; Resorts brand were established to inherit FPI`s hospitality portfolio and grow the initial investments into a prosperous brand.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120000" y="4584666"/>
            <a:ext cx="3600000" cy="396000"/>
          </a:xfrm>
          <a:prstGeom prst="rect">
            <a:avLst/>
          </a:prstGeom>
          <a:gradFill>
            <a:gsLst>
              <a:gs pos="0">
                <a:srgbClr val="8C9EDE"/>
              </a:gs>
              <a:gs pos="80000">
                <a:srgbClr val="76C2E4"/>
              </a:gs>
            </a:gsLst>
            <a:lin ang="2700000" scaled="0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306000" indent="-306000">
              <a:lnSpc>
                <a:spcPct val="110000"/>
              </a:lnSpc>
            </a:pPr>
            <a:r>
              <a:rPr lang="en-US" sz="15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Business in three main directions: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9999" y="5169788"/>
            <a:ext cx="5240989" cy="520142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pPr marL="306000" lvl="1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Hotel &amp; Resort maintenance</a:t>
            </a:r>
          </a:p>
          <a:p>
            <a:pPr marL="306000" lvl="1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Property &amp; Rental Management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20000" y="5892950"/>
            <a:ext cx="3600000" cy="396000"/>
          </a:xfrm>
          <a:prstGeom prst="rect">
            <a:avLst/>
          </a:prstGeom>
          <a:gradFill>
            <a:gsLst>
              <a:gs pos="0">
                <a:srgbClr val="8C9EDE"/>
              </a:gs>
              <a:gs pos="80000">
                <a:srgbClr val="76C2E4"/>
              </a:gs>
            </a:gsLst>
            <a:lin ang="2700000" scaled="0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>
              <a:lnSpc>
                <a:spcPct val="110000"/>
              </a:lnSpc>
            </a:pPr>
            <a:r>
              <a:rPr lang="en-US" sz="1500" dirty="0">
                <a:latin typeface="Roboto" pitchFamily="2" charset="0"/>
                <a:ea typeface="Roboto" pitchFamily="2" charset="0"/>
              </a:rPr>
              <a:t>Operating in Sofia, Bansko and Sozopol</a:t>
            </a:r>
            <a:endParaRPr lang="en-US" sz="1500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2" name="Picture 11" descr="ad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470" y="4734000"/>
            <a:ext cx="892737" cy="792000"/>
          </a:xfrm>
          <a:prstGeom prst="rect">
            <a:avLst/>
          </a:prstGeom>
        </p:spPr>
      </p:pic>
      <p:pic>
        <p:nvPicPr>
          <p:cNvPr id="13" name="Picture 12" descr="cp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5236" y="4749021"/>
            <a:ext cx="848571" cy="792000"/>
          </a:xfrm>
          <a:prstGeom prst="rect">
            <a:avLst/>
          </a:prstGeom>
        </p:spPr>
      </p:pic>
      <p:pic>
        <p:nvPicPr>
          <p:cNvPr id="15" name="Picture 14" descr="Untitled-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990" y="4772835"/>
            <a:ext cx="689439" cy="792000"/>
          </a:xfrm>
          <a:prstGeom prst="rect">
            <a:avLst/>
          </a:prstGeom>
        </p:spPr>
      </p:pic>
      <p:pic>
        <p:nvPicPr>
          <p:cNvPr id="17" name="Picture 16" descr="sm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870" y="5662030"/>
            <a:ext cx="1067143" cy="720000"/>
          </a:xfrm>
          <a:prstGeom prst="rect">
            <a:avLst/>
          </a:prstGeom>
        </p:spPr>
      </p:pic>
      <p:pic>
        <p:nvPicPr>
          <p:cNvPr id="21" name="Picture 20" descr="slide9_1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8000" y="1224000"/>
            <a:ext cx="4992212" cy="2992889"/>
          </a:xfrm>
          <a:prstGeom prst="rect">
            <a:avLst/>
          </a:prstGeom>
        </p:spPr>
      </p:pic>
      <p:pic>
        <p:nvPicPr>
          <p:cNvPr id="22" name="Picture 21" descr="slide9_2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2800" y="1224000"/>
            <a:ext cx="2194379" cy="29928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5104D4-3BFA-4505-8021-9335BAF8DE6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2560" y="5709908"/>
            <a:ext cx="689440" cy="6582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0ACF567-3CCA-4DD3-BD6B-B609B3A5784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0411" y="5662030"/>
            <a:ext cx="1018219" cy="69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03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9782" y="3492000"/>
            <a:ext cx="39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Resorts</a:t>
            </a:r>
            <a:endParaRPr lang="bg-BG" sz="3100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56000" y="404626"/>
            <a:ext cx="3600000" cy="396000"/>
          </a:xfrm>
          <a:prstGeom prst="rect">
            <a:avLst/>
          </a:prstGeom>
          <a:gradFill>
            <a:gsLst>
              <a:gs pos="0">
                <a:srgbClr val="8C9EDE"/>
              </a:gs>
              <a:gs pos="80000">
                <a:srgbClr val="76C2E4"/>
              </a:gs>
            </a:gsLst>
            <a:lin ang="2700000" scaled="0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lvl="2"/>
            <a:r>
              <a:rPr lang="en-US" sz="1500" dirty="0">
                <a:latin typeface="Roboto" pitchFamily="2" charset="0"/>
                <a:ea typeface="Roboto" pitchFamily="2" charset="0"/>
              </a:rPr>
              <a:t>Sozopol, Black Sea Coast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6000" y="1116000"/>
            <a:ext cx="4939114" cy="5130635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pPr marL="306000" lvl="0" indent="-306000">
              <a:lnSpc>
                <a:spcPct val="110000"/>
              </a:lnSpc>
              <a:buFont typeface="Courier New" pitchFamily="49" charset="0"/>
              <a:buChar char="o"/>
              <a:defRPr/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The oldest town on the Bulgarian Back Sea coast, dating back to 610 B.C. </a:t>
            </a:r>
          </a:p>
          <a:p>
            <a:pPr marL="306000" lvl="1" indent="-306000">
              <a:lnSpc>
                <a:spcPct val="110000"/>
              </a:lnSpc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 </a:t>
            </a:r>
          </a:p>
          <a:p>
            <a:pPr marL="306000" lvl="0" indent="-306000">
              <a:lnSpc>
                <a:spcPct val="110000"/>
              </a:lnSpc>
              <a:buFont typeface="Courier New" pitchFamily="49" charset="0"/>
              <a:buChar char="o"/>
              <a:defRPr/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Sometime in the 4th century, Apolonia is said to have accepted Christianity and, as many other cities named after Apollo, adopted the name Sozopolis, meaning ‘salvation city’ </a:t>
            </a:r>
          </a:p>
          <a:p>
            <a:pPr marL="306000" lvl="1" indent="-306000">
              <a:lnSpc>
                <a:spcPct val="110000"/>
              </a:lnSpc>
              <a:buFont typeface="Courier New" pitchFamily="49" charset="0"/>
              <a:buChar char="o"/>
            </a:pPr>
            <a:endParaRPr lang="en-GB" sz="14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marL="306000" lvl="0" indent="-306000">
              <a:lnSpc>
                <a:spcPct val="110000"/>
              </a:lnSpc>
              <a:buFont typeface="Courier New" pitchFamily="49" charset="0"/>
              <a:buChar char="o"/>
              <a:defRPr/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During the Middle Ages the town was the biggest fishing city on the Bulgarian Black Sea coast, while developing and eventually realizing its tourism potential</a:t>
            </a:r>
          </a:p>
          <a:p>
            <a:pPr marL="306000" lvl="1" indent="-306000">
              <a:lnSpc>
                <a:spcPct val="110000"/>
              </a:lnSpc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 </a:t>
            </a:r>
          </a:p>
          <a:p>
            <a:pPr marL="306000" lvl="0" indent="-306000">
              <a:lnSpc>
                <a:spcPct val="110000"/>
              </a:lnSpc>
              <a:buFont typeface="Courier New" pitchFamily="49" charset="0"/>
              <a:buChar char="o"/>
              <a:defRPr/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During the National Revival Period, the town was rebuilt with typical houses made of stones, white plaster external façades, wooden coatings and red tile roofs </a:t>
            </a:r>
          </a:p>
          <a:p>
            <a:pPr marL="306000" lvl="1" indent="-306000">
              <a:lnSpc>
                <a:spcPct val="110000"/>
              </a:lnSpc>
              <a:buFont typeface="Courier New" pitchFamily="49" charset="0"/>
              <a:buChar char="o"/>
            </a:pPr>
            <a:endParaRPr lang="bg-BG" sz="14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marL="306000" lvl="0" indent="-306000">
              <a:lnSpc>
                <a:spcPct val="110000"/>
              </a:lnSpc>
              <a:buFont typeface="Courier New" pitchFamily="49" charset="0"/>
              <a:buChar char="o"/>
              <a:defRPr/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More than 2 600 years of history, there are relics of different periods and cultures to be seen: Greek-Roman monuments dating back to the Antiquity and architectural monuments from the Bulgarian Renaissance</a:t>
            </a:r>
          </a:p>
        </p:txBody>
      </p:sp>
      <p:sp>
        <p:nvSpPr>
          <p:cNvPr id="9" name="Rectangle 8"/>
          <p:cNvSpPr/>
          <p:nvPr/>
        </p:nvSpPr>
        <p:spPr>
          <a:xfrm>
            <a:off x="1406115" y="4629600"/>
            <a:ext cx="1519200" cy="15441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16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3" name="Picture 12" descr="Sozopol_Obshtina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6501" y="4851590"/>
            <a:ext cx="758291" cy="1178058"/>
          </a:xfrm>
          <a:prstGeom prst="rect">
            <a:avLst/>
          </a:prstGeom>
        </p:spPr>
      </p:pic>
      <p:pic>
        <p:nvPicPr>
          <p:cNvPr id="14" name="Picture 13" descr="slide15_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6788" y="1299600"/>
            <a:ext cx="2157449" cy="1547999"/>
          </a:xfrm>
          <a:prstGeom prst="rect">
            <a:avLst/>
          </a:prstGeom>
        </p:spPr>
      </p:pic>
      <p:pic>
        <p:nvPicPr>
          <p:cNvPr id="15" name="Picture 14" descr="slide15_2.png"/>
          <p:cNvPicPr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6645" y="2966400"/>
            <a:ext cx="2157449" cy="1548000"/>
          </a:xfrm>
          <a:prstGeom prst="rect">
            <a:avLst/>
          </a:prstGeom>
        </p:spPr>
      </p:pic>
      <p:pic>
        <p:nvPicPr>
          <p:cNvPr id="16" name="Picture 15" descr="slide15_3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2666" y="4635911"/>
            <a:ext cx="2157449" cy="15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51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9782" y="3282275"/>
            <a:ext cx="39600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Resorts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hlinkClick r:id="rId2"/>
              </a:rPr>
              <a:t>www.santamarina.bg</a:t>
            </a:r>
            <a:r>
              <a:rPr lang="en-US" sz="2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  <a:endParaRPr lang="bg-BG" sz="2200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56000" y="404626"/>
            <a:ext cx="3600000" cy="396000"/>
          </a:xfrm>
          <a:prstGeom prst="rect">
            <a:avLst/>
          </a:prstGeom>
          <a:gradFill>
            <a:gsLst>
              <a:gs pos="0">
                <a:srgbClr val="8C9EDE"/>
              </a:gs>
              <a:gs pos="80000">
                <a:srgbClr val="76C2E4"/>
              </a:gs>
            </a:gsLst>
            <a:lin ang="2700000" scaled="0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lvl="2"/>
            <a:r>
              <a:rPr lang="en-US" sz="1500" dirty="0">
                <a:latin typeface="Roboto" pitchFamily="2" charset="0"/>
                <a:ea typeface="Roboto" pitchFamily="2" charset="0"/>
              </a:rPr>
              <a:t>Santa Marina Holiday Village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77600" y="1116000"/>
            <a:ext cx="5114400" cy="4548938"/>
          </a:xfrm>
          <a:prstGeom prst="rect">
            <a:avLst/>
          </a:prstGeom>
          <a:noFill/>
        </p:spPr>
        <p:txBody>
          <a:bodyPr wrap="square" lIns="0" tIns="0" numCol="1" spcCol="0" rtlCol="0">
            <a:spAutoFit/>
          </a:bodyPr>
          <a:lstStyle/>
          <a:p>
            <a:pPr marL="306000" indent="-306000">
              <a:lnSpc>
                <a:spcPct val="110000"/>
              </a:lnSpc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80 three-storey and four-storey villas with 1300 modern,</a:t>
            </a:r>
          </a:p>
          <a:p>
            <a:pPr marL="306000" indent="-306000">
              <a:lnSpc>
                <a:spcPct val="110000"/>
              </a:lnSpc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comfortably furnished and fully-equipped studios and</a:t>
            </a:r>
          </a:p>
          <a:p>
            <a:pPr marL="306000" indent="-306000">
              <a:lnSpc>
                <a:spcPct val="110000"/>
              </a:lnSpc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apartments with one and two bedrooms and sunny terraces.</a:t>
            </a:r>
          </a:p>
          <a:p>
            <a:pPr marL="306000" indent="-306000">
              <a:lnSpc>
                <a:spcPct val="110000"/>
              </a:lnSpc>
            </a:pPr>
            <a:endParaRPr lang="bg-BG" sz="14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marL="306000" lvl="1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4 restaurants /Mediterranean, Asian, Balkan, Pizzeria/</a:t>
            </a:r>
            <a:endParaRPr lang="bg-BG" sz="14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marL="306000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5 pools, 4 kids pools, 2 beaches </a:t>
            </a:r>
            <a:endParaRPr lang="bg-BG" sz="14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marL="306000" lvl="1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3 pool bars and 2 beach bars</a:t>
            </a:r>
            <a:endParaRPr lang="bg-BG" sz="14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marL="306000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2 wellness centers and a hairdresser salon </a:t>
            </a:r>
          </a:p>
          <a:p>
            <a:pPr marL="306000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Kids club &amp; animation team</a:t>
            </a:r>
          </a:p>
          <a:p>
            <a:pPr marL="306000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2 grocery shops, clothing, cosmetic, sports and other shops</a:t>
            </a:r>
          </a:p>
          <a:p>
            <a:pPr marL="306000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Medical center and pharmacy</a:t>
            </a:r>
          </a:p>
          <a:p>
            <a:pPr marL="306000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8 GreenSet® tennis courts, fitness hall and a mini soccer field</a:t>
            </a:r>
          </a:p>
          <a:p>
            <a:pPr marL="306000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Beach volleyball court</a:t>
            </a:r>
            <a:endParaRPr lang="bg-BG" sz="14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marL="306000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Water sports</a:t>
            </a:r>
            <a:endParaRPr lang="bg-BG" sz="14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marL="306000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Conference facilities for up to 100 people</a:t>
            </a:r>
            <a:endParaRPr lang="bg-BG" sz="14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marL="306000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Travel &amp; tourism services</a:t>
            </a:r>
            <a:endParaRPr lang="bg-BG" sz="14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marL="306000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Reception desk </a:t>
            </a:r>
            <a:endParaRPr lang="bg-BG" sz="14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marL="306000" indent="-306000">
              <a:lnSpc>
                <a:spcPct val="11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Real estate office </a:t>
            </a:r>
            <a:endParaRPr lang="bg-BG" sz="14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0" name="Picture 9" descr="slide15_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6788" y="1299600"/>
            <a:ext cx="2157449" cy="1547999"/>
          </a:xfrm>
          <a:prstGeom prst="rect">
            <a:avLst/>
          </a:prstGeom>
        </p:spPr>
      </p:pic>
      <p:pic>
        <p:nvPicPr>
          <p:cNvPr id="11" name="Picture 10" descr="slide15_2.png"/>
          <p:cNvPicPr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6645" y="2966400"/>
            <a:ext cx="2157449" cy="1547999"/>
          </a:xfrm>
          <a:prstGeom prst="rect">
            <a:avLst/>
          </a:prstGeom>
        </p:spPr>
      </p:pic>
      <p:pic>
        <p:nvPicPr>
          <p:cNvPr id="14" name="Picture 13" descr="slide15_3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2666" y="4635911"/>
            <a:ext cx="2157449" cy="15480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406115" y="4629600"/>
            <a:ext cx="1519200" cy="15441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16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6" name="Picture 15" descr="sm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173" y="4920162"/>
            <a:ext cx="1416594" cy="95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51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6_3.jpg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270036"/>
            <a:ext cx="3815999" cy="2816279"/>
          </a:xfrm>
          <a:prstGeom prst="rect">
            <a:avLst/>
          </a:prstGeom>
        </p:spPr>
      </p:pic>
      <p:pic>
        <p:nvPicPr>
          <p:cNvPr id="6" name="Picture 5" descr="slide6_4.png"/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0509" y="3186000"/>
            <a:ext cx="3815781" cy="2816119"/>
          </a:xfrm>
          <a:prstGeom prst="rect">
            <a:avLst/>
          </a:prstGeom>
        </p:spPr>
      </p:pic>
      <p:pic>
        <p:nvPicPr>
          <p:cNvPr id="7" name="Picture 6" descr="slide6_6.png"/>
          <p:cNvPicPr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132" y="270000"/>
            <a:ext cx="3814534" cy="2815199"/>
          </a:xfrm>
          <a:prstGeom prst="rect">
            <a:avLst/>
          </a:prstGeom>
        </p:spPr>
      </p:pic>
      <p:pic>
        <p:nvPicPr>
          <p:cNvPr id="8" name="Picture 7" descr="slide6_3.jpg"/>
          <p:cNvPicPr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1" y="3186000"/>
            <a:ext cx="3815997" cy="2816279"/>
          </a:xfrm>
          <a:prstGeom prst="rect">
            <a:avLst/>
          </a:prstGeom>
        </p:spPr>
      </p:pic>
      <p:pic>
        <p:nvPicPr>
          <p:cNvPr id="9" name="Picture 8" descr="slide6_2.png"/>
          <p:cNvPicPr>
            <a:picLocks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8000" y="3186000"/>
            <a:ext cx="3815781" cy="281611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190400" y="6218829"/>
            <a:ext cx="3816000" cy="396000"/>
          </a:xfrm>
          <a:prstGeom prst="rect">
            <a:avLst/>
          </a:prstGeom>
          <a:gradFill>
            <a:gsLst>
              <a:gs pos="0">
                <a:srgbClr val="8C9EDE"/>
              </a:gs>
              <a:gs pos="80000">
                <a:srgbClr val="76C2E4"/>
              </a:gs>
            </a:gsLst>
            <a:lin ang="2700000" scaled="0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lvl="2" algn="ctr"/>
            <a:r>
              <a:rPr lang="en-US" sz="1500" spc="100" dirty="0">
                <a:latin typeface="Roboto" pitchFamily="2" charset="0"/>
                <a:ea typeface="Roboto" pitchFamily="2" charset="0"/>
              </a:rPr>
              <a:t>Santa Marina Holiday Village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7E1BC6-07DD-4FFF-BC85-90528E218D3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7376" y="270000"/>
            <a:ext cx="3804624" cy="28151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9781" y="3282275"/>
            <a:ext cx="4115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Resorts</a:t>
            </a:r>
          </a:p>
          <a:p>
            <a:pPr algn="ctr"/>
            <a:r>
              <a:rPr lang="en-US" sz="25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hlinkClick r:id="rId2"/>
              </a:rPr>
              <a:t>www.vivamaresozopol.com</a:t>
            </a:r>
            <a:r>
              <a:rPr lang="en-US" sz="25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endParaRPr lang="bg-BG" sz="2500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56000" y="404626"/>
            <a:ext cx="3600000" cy="396000"/>
          </a:xfrm>
          <a:prstGeom prst="rect">
            <a:avLst/>
          </a:prstGeom>
          <a:gradFill>
            <a:gsLst>
              <a:gs pos="0">
                <a:srgbClr val="8C9EDE"/>
              </a:gs>
              <a:gs pos="80000">
                <a:srgbClr val="76C2E4"/>
              </a:gs>
            </a:gsLst>
            <a:lin ang="2700000" scaled="0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lvl="2"/>
            <a:r>
              <a:rPr lang="en-US" sz="1500" dirty="0">
                <a:latin typeface="Roboto" pitchFamily="2" charset="0"/>
                <a:ea typeface="Roboto" pitchFamily="2" charset="0"/>
              </a:rPr>
              <a:t>Viva Mare Beach Hotel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6000" y="1204777"/>
            <a:ext cx="4573748" cy="3823611"/>
          </a:xfrm>
          <a:prstGeom prst="rect">
            <a:avLst/>
          </a:prstGeom>
          <a:noFill/>
        </p:spPr>
        <p:txBody>
          <a:bodyPr wrap="square" lIns="0" tIns="0" numCol="1" spcCol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Viva Mare Beach Hotel is the newest hotel in Sozopol and the long-awaited addition to the unique Santa Marina Holiday Village. </a:t>
            </a:r>
          </a:p>
          <a:p>
            <a:pPr>
              <a:lnSpc>
                <a:spcPct val="110000"/>
              </a:lnSpc>
            </a:pPr>
            <a:endParaRPr lang="en-US" sz="14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  <a:p>
            <a:pPr marL="285750" indent="-28575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In the southern part of the village, 50 m. from the beach of Marina Beach Bar and just a 15-minute walk to </a:t>
            </a:r>
            <a:r>
              <a:rPr lang="en-US" sz="1400" dirty="0" err="1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Sozopol’s</a:t>
            </a: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 old town </a:t>
            </a:r>
          </a:p>
          <a:p>
            <a:pPr marL="285750" indent="-28575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68 smart modern rooms </a:t>
            </a:r>
          </a:p>
          <a:p>
            <a:pPr marL="285750" indent="-28575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2 studios</a:t>
            </a:r>
          </a:p>
          <a:p>
            <a:pPr marL="285750" indent="-28575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10 highlight rooms</a:t>
            </a:r>
          </a:p>
          <a:p>
            <a:pPr marL="285750" indent="-28575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All rooms offer modern intelligent solutions combined with luxury, comfort and wonderful views of the surrounding park and the sea</a:t>
            </a:r>
          </a:p>
          <a:p>
            <a:pPr marL="285750" indent="-28575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All Inclusive concept</a:t>
            </a:r>
          </a:p>
          <a:p>
            <a:pPr marL="285750" indent="-28575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02060"/>
                </a:solidFill>
                <a:latin typeface="Roboto" pitchFamily="2" charset="0"/>
                <a:ea typeface="Roboto" pitchFamily="2" charset="0"/>
              </a:rPr>
              <a:t>Hotel guests are entitled to use all facilities in Santa Marina Holiday Village and Marina Beach Bar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406115" y="4629600"/>
            <a:ext cx="1519200" cy="15441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1600" dirty="0">
              <a:solidFill>
                <a:srgbClr val="00206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B583F2-A60F-4FC6-9BAC-54D0D29CEFE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7182" y="4753872"/>
            <a:ext cx="1357066" cy="1295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440ABC-461A-47F0-8B2D-6A5F202B57D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7244" y="1296888"/>
            <a:ext cx="2172871" cy="154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F8C8AE-8F9C-49CD-9DDD-07245868A9F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1065" y="2975749"/>
            <a:ext cx="2172872" cy="15293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9DD2318-0E0E-4B00-94B5-A11C5846198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1065" y="4644426"/>
            <a:ext cx="2172872" cy="154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9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190400" y="6218829"/>
            <a:ext cx="3816000" cy="396000"/>
          </a:xfrm>
          <a:prstGeom prst="rect">
            <a:avLst/>
          </a:prstGeom>
          <a:gradFill>
            <a:gsLst>
              <a:gs pos="0">
                <a:srgbClr val="8C9EDE"/>
              </a:gs>
              <a:gs pos="80000">
                <a:srgbClr val="76C2E4"/>
              </a:gs>
            </a:gsLst>
            <a:lin ang="2700000" scaled="0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lvl="2" algn="ctr"/>
            <a:r>
              <a:rPr lang="en-US" sz="1500" spc="100" dirty="0">
                <a:latin typeface="Roboto" pitchFamily="2" charset="0"/>
                <a:ea typeface="Roboto" pitchFamily="2" charset="0"/>
              </a:rPr>
              <a:t>Santa Marina Holiday Village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EBB368-1ABB-4443-8740-AA5040B5105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676" y="269999"/>
            <a:ext cx="3817949" cy="28151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167CFF-5E1A-4442-A179-38BE714115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7377" y="269999"/>
            <a:ext cx="3817950" cy="28151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B90CE4-A65A-4DEA-9076-A78C380E083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676" y="3186000"/>
            <a:ext cx="3814534" cy="28161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5BBA2C6-1596-4CE2-9698-E88BBE2CC60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132" y="3186920"/>
            <a:ext cx="3814534" cy="28151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2F0437-3B93-43BB-B43E-1CB506C8580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2921" y="269999"/>
            <a:ext cx="3814534" cy="281611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D8AF95D-CB3F-4674-B3C9-1DBB40D59D2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5588" y="3186000"/>
            <a:ext cx="3814534" cy="286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598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704451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WWW.FPIHOTELS.COM </a:t>
            </a:r>
            <a:endParaRPr lang="bg-BG" sz="3000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9E3D085-FB1C-42F0-8971-806F1423B9EA}"/>
              </a:ext>
            </a:extLst>
          </p:cNvPr>
          <p:cNvSpPr txBox="1">
            <a:spLocks/>
          </p:cNvSpPr>
          <p:nvPr/>
        </p:nvSpPr>
        <p:spPr>
          <a:xfrm>
            <a:off x="106533" y="2953940"/>
            <a:ext cx="12192000" cy="47506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/>
            <a:r>
              <a:rPr lang="en-US" sz="2400" cap="all" spc="120" dirty="0">
                <a:solidFill>
                  <a:srgbClr val="002060"/>
                </a:solidFill>
                <a:latin typeface="Roboto Medium" pitchFamily="2" charset="0"/>
                <a:ea typeface="Roboto Medium" pitchFamily="2" charset="0"/>
              </a:rPr>
              <a:t>FAIRPLAY </a:t>
            </a:r>
            <a:r>
              <a:rPr lang="en-US" sz="2400" cap="all" spc="120" dirty="0" smtClean="0">
                <a:solidFill>
                  <a:srgbClr val="002060"/>
                </a:solidFill>
                <a:latin typeface="Roboto Medium" pitchFamily="2" charset="0"/>
                <a:ea typeface="Roboto Medium" pitchFamily="2" charset="0"/>
              </a:rPr>
              <a:t>properties management </a:t>
            </a:r>
            <a:endParaRPr lang="en-US" sz="2400" cap="all" spc="120" dirty="0">
              <a:solidFill>
                <a:srgbClr val="002060"/>
              </a:solidFill>
              <a:latin typeface="Roboto Medium" pitchFamily="2" charset="0"/>
              <a:ea typeface="Roboto Medium" pitchFamily="2" charset="0"/>
            </a:endParaRPr>
          </a:p>
          <a:p>
            <a:pPr lvl="0" algn="ctr"/>
            <a:endParaRPr kumimoji="0" lang="bg-BG" sz="2400" b="0" i="0" u="none" strike="noStrike" kern="1200" cap="all" spc="120" normalizeH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Medium" pitchFamily="2" charset="0"/>
              <a:ea typeface="Roboto Medium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2109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8029</TotalTime>
  <Words>437</Words>
  <Application>Microsoft Office PowerPoint</Application>
  <PresentationFormat>Widescreen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Courier New</vt:lpstr>
      <vt:lpstr>Roboto</vt:lpstr>
      <vt:lpstr>Roboto Medium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FPI Group Presentation</dc:title>
  <dc:creator>Mariya Aygarova</dc:creator>
  <cp:lastModifiedBy>Mariya Aygarova</cp:lastModifiedBy>
  <cp:revision>308</cp:revision>
  <cp:lastPrinted>2020-06-24T11:10:43Z</cp:lastPrinted>
  <dcterms:created xsi:type="dcterms:W3CDTF">2018-02-22T08:49:40Z</dcterms:created>
  <dcterms:modified xsi:type="dcterms:W3CDTF">2024-02-01T08:37:54Z</dcterms:modified>
</cp:coreProperties>
</file>