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62" r:id="rId16"/>
    <p:sldId id="270" r:id="rId17"/>
  </p:sldIdLst>
  <p:sldSz cx="9144000" cy="5143500" type="screen16x9"/>
  <p:notesSz cx="7772400" cy="100584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strike="noStrike" spc="-1">
                <a:solidFill>
                  <a:srgbClr val="FFFFFF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rgbClr val="FFFFFF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FFFFFF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FFFFFF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FFFFFF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strike="noStrike" spc="-1">
                <a:solidFill>
                  <a:srgbClr val="FFFFFF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rgbClr val="FFFFFF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solidFill>
                  <a:srgbClr val="FFFFFF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FFFFFF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FFFFFF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54;p13"/>
          <p:cNvPicPr/>
          <p:nvPr/>
        </p:nvPicPr>
        <p:blipFill>
          <a:blip r:embed="rId2"/>
          <a:stretch/>
        </p:blipFill>
        <p:spPr>
          <a:xfrm>
            <a:off x="2022840" y="704880"/>
            <a:ext cx="5417280" cy="3512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6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36;p23"/>
          <p:cNvPicPr/>
          <p:nvPr/>
        </p:nvPicPr>
        <p:blipFill>
          <a:blip r:embed="rId2"/>
          <a:stretch/>
        </p:blipFill>
        <p:spPr>
          <a:xfrm>
            <a:off x="526320" y="330120"/>
            <a:ext cx="870120" cy="820080"/>
          </a:xfrm>
          <a:prstGeom prst="rect">
            <a:avLst/>
          </a:prstGeom>
          <a:ln w="0">
            <a:noFill/>
          </a:ln>
        </p:spPr>
      </p:pic>
      <p:sp>
        <p:nvSpPr>
          <p:cNvPr id="119" name="Google Shape;137;p23"/>
          <p:cNvSpPr/>
          <p:nvPr/>
        </p:nvSpPr>
        <p:spPr>
          <a:xfrm>
            <a:off x="634680" y="492480"/>
            <a:ext cx="6449400" cy="72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spAutoFit/>
          </a:bodyPr>
          <a:lstStyle/>
          <a:p>
            <a:pPr marL="457200">
              <a:lnSpc>
                <a:spcPct val="115000"/>
              </a:lnSpc>
              <a:spcBef>
                <a:spcPts val="1199"/>
              </a:spcBef>
              <a:spcAft>
                <a:spcPts val="1199"/>
              </a:spcAft>
              <a:tabLst>
                <a:tab pos="0" algn="l"/>
              </a:tabLst>
            </a:pPr>
            <a:r>
              <a:rPr lang="en" sz="220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    </a:t>
            </a:r>
            <a:r>
              <a:rPr lang="en" sz="309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 Poseidon Beach Resort *****</a:t>
            </a:r>
            <a:endParaRPr lang="en-US" sz="309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1" name="Google Shape;139;p23"/>
          <p:cNvSpPr/>
          <p:nvPr/>
        </p:nvSpPr>
        <p:spPr>
          <a:xfrm>
            <a:off x="634680" y="1265760"/>
            <a:ext cx="7861680" cy="129266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sp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Элегантный и эксклюзивный,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Poseidon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Beach Resort 5* — самый роскошный и новейший отель сети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Bulgarian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Sun Hotels, открытый в 2024 году.</a:t>
            </a: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Современный пятизвёздочный курортный отель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Poseidon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Beach Resort, с изысканными классическими элементами, расположен в самом сердце курорта Золотые Пески и предлагает уникальный вид на пляж и море. </a:t>
            </a: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Рядом с отелем находятся такие достопримечательности, как монастырь Аладжа, а также 4-километровый песчаный пляж и шопинг-зона.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C22DC5-0E28-4029-BD48-C3FEF944C4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40" y="2908440"/>
            <a:ext cx="3181355" cy="21166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16A8F-7E6F-479E-9613-EB5FC5106B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440" y="2908439"/>
            <a:ext cx="3243926" cy="21166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45;p24"/>
          <p:cNvSpPr/>
          <p:nvPr/>
        </p:nvSpPr>
        <p:spPr>
          <a:xfrm>
            <a:off x="526320" y="1152360"/>
            <a:ext cx="7987320" cy="341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rmAutofit/>
          </a:bodyPr>
          <a:lstStyle/>
          <a:p>
            <a:pPr algn="just">
              <a:lnSpc>
                <a:spcPct val="115000"/>
              </a:lnSpc>
              <a:tabLst>
                <a:tab pos="0" algn="l"/>
              </a:tabLst>
            </a:pP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Poseidon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Beach Resort ***** предлагает 175 роскошных и улучшенных номеров,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спа-сьюты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апартаменты с одной спальней и президентские апартаменты. Отель также располагает конференц-залами, способными вместить до 600 гостей одновременно.</a:t>
            </a:r>
          </a:p>
          <a:p>
            <a:pPr algn="just">
              <a:lnSpc>
                <a:spcPct val="115000"/>
              </a:lnSpc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Будь то семейный отдых, медовый месяц, свадебная церемония, конференция или просто спокойный отдых,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Poseidon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Beach Resort на Золотых Песках — это роскошное место для всех. Отель имеет отдельный пляж, где гости могут воспользоваться специальной зоной с зонтиками и шезлонгами.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24" name="Google Shape;146;p24"/>
          <p:cNvPicPr/>
          <p:nvPr/>
        </p:nvPicPr>
        <p:blipFill>
          <a:blip r:embed="rId2"/>
          <a:stretch/>
        </p:blipFill>
        <p:spPr>
          <a:xfrm>
            <a:off x="526320" y="330120"/>
            <a:ext cx="870120" cy="820080"/>
          </a:xfrm>
          <a:prstGeom prst="rect">
            <a:avLst/>
          </a:prstGeom>
          <a:ln w="0">
            <a:noFill/>
          </a:ln>
        </p:spPr>
      </p:pic>
      <p:pic>
        <p:nvPicPr>
          <p:cNvPr id="125" name="Google Shape;147;p2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" b="2498"/>
          <a:stretch/>
        </p:blipFill>
        <p:spPr>
          <a:xfrm>
            <a:off x="0" y="3083760"/>
            <a:ext cx="3254400" cy="2062800"/>
          </a:xfrm>
          <a:prstGeom prst="rect">
            <a:avLst/>
          </a:prstGeom>
          <a:ln w="0">
            <a:noFill/>
          </a:ln>
        </p:spPr>
      </p:pic>
      <p:pic>
        <p:nvPicPr>
          <p:cNvPr id="126" name="Google Shape;148;p2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68000" y="3083760"/>
            <a:ext cx="3031200" cy="2059740"/>
          </a:xfrm>
          <a:prstGeom prst="rect">
            <a:avLst/>
          </a:prstGeom>
          <a:ln w="0">
            <a:noFill/>
          </a:ln>
        </p:spPr>
      </p:pic>
      <p:pic>
        <p:nvPicPr>
          <p:cNvPr id="127" name="Google Shape;149;p2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1852" y="3078360"/>
            <a:ext cx="3105747" cy="2062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54;p25"/>
          <p:cNvSpPr/>
          <p:nvPr/>
        </p:nvSpPr>
        <p:spPr>
          <a:xfrm>
            <a:off x="1615860" y="155880"/>
            <a:ext cx="7066440" cy="341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rmAutofit/>
          </a:bodyPr>
          <a:lstStyle/>
          <a:p>
            <a:pPr algn="just">
              <a:lnSpc>
                <a:spcPct val="115000"/>
              </a:lnSpc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Маленькие гости могут воспользоваться детским клубом, который предлагает разнообразные занятия как в помещении, так и на свежем воздухе, включая услуги няни, что позволяет родителям наслаждаться отдыхом в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спа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современным тренажёрным залом со стеклянными стенами и видом на пейзажный бассейн, пышный лес природного парка Золотые Пески. </a:t>
            </a:r>
          </a:p>
          <a:p>
            <a:pPr algn="just">
              <a:lnSpc>
                <a:spcPct val="115000"/>
              </a:lnSpc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Спа-центр расположен напротив роскошного пейзажного бассейна под открытым небом — это настоящий рай для спокойствия и полной релаксации. Высококвалифицированные терапевты позаботятся о том, чтобы омолодить ум, тело и дух гостей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Poseidon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Beach Resort ***** с помощью уникальной концепции лечения в хаммаме, которая сочетает в себе традиционные методы из Европы и Дальнего Востока.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1199"/>
              </a:spcBef>
              <a:spcAft>
                <a:spcPts val="1199"/>
              </a:spcAft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29" name="Google Shape;155;p25"/>
          <p:cNvPicPr/>
          <p:nvPr/>
        </p:nvPicPr>
        <p:blipFill>
          <a:blip r:embed="rId2"/>
          <a:stretch/>
        </p:blipFill>
        <p:spPr>
          <a:xfrm>
            <a:off x="461520" y="264600"/>
            <a:ext cx="870120" cy="820080"/>
          </a:xfrm>
          <a:prstGeom prst="rect">
            <a:avLst/>
          </a:prstGeom>
          <a:ln w="0"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808A4A-73F1-4496-BFF2-27F8A3CED2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20" y="2307150"/>
            <a:ext cx="3854614" cy="25717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B0EAAE-ECD6-4BFB-8D39-3F7C7AC68E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120" y="2307150"/>
            <a:ext cx="3854614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62;p26"/>
          <p:cNvSpPr/>
          <p:nvPr/>
        </p:nvSpPr>
        <p:spPr>
          <a:xfrm>
            <a:off x="526320" y="1152360"/>
            <a:ext cx="8122680" cy="341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rmAutofit/>
          </a:bodyPr>
          <a:lstStyle/>
          <a:p>
            <a:pPr algn="just">
              <a:lnSpc>
                <a:spcPct val="115000"/>
              </a:lnSpc>
              <a:tabLst>
                <a:tab pos="0" algn="l"/>
              </a:tabLst>
            </a:pP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Poseidon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Beach Resort ***** является лидером среди отелей на болгарском побережье Чёрного моря в области гастрономии. </a:t>
            </a:r>
          </a:p>
          <a:p>
            <a:pPr algn="just">
              <a:lnSpc>
                <a:spcPct val="115000"/>
              </a:lnSpc>
              <a:tabLst>
                <a:tab pos="0" algn="l"/>
              </a:tabLst>
            </a:pPr>
            <a:r>
              <a:rPr lang="ru-RU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С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пециализированные рестораны предлагают изысканные блюда со всего мира, приготовленные выдающимися международными шеф-поварами, что делает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Poseidon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Beach Resort ***** ТОП-направлением для истинных ценителей гастрономии и отдыха. </a:t>
            </a:r>
          </a:p>
        </p:txBody>
      </p:sp>
      <p:pic>
        <p:nvPicPr>
          <p:cNvPr id="133" name="Google Shape;163;p26"/>
          <p:cNvPicPr/>
          <p:nvPr/>
        </p:nvPicPr>
        <p:blipFill>
          <a:blip r:embed="rId2"/>
          <a:stretch/>
        </p:blipFill>
        <p:spPr>
          <a:xfrm>
            <a:off x="526320" y="330120"/>
            <a:ext cx="870120" cy="820080"/>
          </a:xfrm>
          <a:prstGeom prst="rect">
            <a:avLst/>
          </a:prstGeom>
          <a:ln w="0">
            <a:noFill/>
          </a:ln>
        </p:spPr>
      </p:pic>
      <p:pic>
        <p:nvPicPr>
          <p:cNvPr id="134" name="Google Shape;164;p2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6320" y="3100140"/>
            <a:ext cx="3173400" cy="2040660"/>
          </a:xfrm>
          <a:prstGeom prst="rect">
            <a:avLst/>
          </a:prstGeom>
          <a:ln w="0">
            <a:noFill/>
          </a:ln>
        </p:spPr>
      </p:pic>
      <p:pic>
        <p:nvPicPr>
          <p:cNvPr id="135" name="Google Shape;165;p2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" r="2321"/>
          <a:stretch/>
        </p:blipFill>
        <p:spPr>
          <a:xfrm>
            <a:off x="0" y="3102840"/>
            <a:ext cx="2912760" cy="2037960"/>
          </a:xfrm>
          <a:prstGeom prst="rect">
            <a:avLst/>
          </a:prstGeom>
          <a:ln w="0">
            <a:noFill/>
          </a:ln>
        </p:spPr>
      </p:pic>
      <p:pic>
        <p:nvPicPr>
          <p:cNvPr id="136" name="Google Shape;166;p2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" r="871"/>
          <a:stretch/>
        </p:blipFill>
        <p:spPr>
          <a:xfrm>
            <a:off x="3143880" y="3102840"/>
            <a:ext cx="3001320" cy="2037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101;p19"/>
          <p:cNvSpPr/>
          <p:nvPr/>
        </p:nvSpPr>
        <p:spPr>
          <a:xfrm>
            <a:off x="1777680" y="495360"/>
            <a:ext cx="5202360" cy="570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rmAutofit fontScale="90000"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" sz="280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Aphrodite Beauty Spa &amp; Health Clinic</a:t>
            </a:r>
            <a:endParaRPr lang="en-US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0" name="Google Shape;102;p19"/>
          <p:cNvSpPr/>
          <p:nvPr/>
        </p:nvSpPr>
        <p:spPr>
          <a:xfrm>
            <a:off x="442440" y="1293120"/>
            <a:ext cx="8074080" cy="341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rmAutofit/>
          </a:bodyPr>
          <a:lstStyle/>
          <a:p>
            <a:pPr algn="just">
              <a:lnSpc>
                <a:spcPct val="115000"/>
              </a:lnSpc>
              <a:spcAft>
                <a:spcPts val="1199"/>
              </a:spcAft>
              <a:tabLst>
                <a:tab pos="0" algn="l"/>
              </a:tabLst>
            </a:pP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Aphrodite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Beauty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&amp; Health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Clinic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расположенный в Apollo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Resort ****+, — это один из крупнейших, утончённых и профессиональных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спа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- и велнес-центров в Болгарии, который, помимо всех перечисленных достоинств, также имеет медицинскую лицензию. Этот уникальный центр омоложения и восстановления занимает территорию площадью 2300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кв.м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включает 35 роскошных кабинетов, оборудованных специальным освещением, звуковой системой и самым современным оборудованием для индивидуальных процедур, таких как массажи лица и тела, эстетические и терапевтические процедуры.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01" name="Google Shape;103;p1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33" y="2949120"/>
            <a:ext cx="3285493" cy="2192040"/>
          </a:xfrm>
          <a:prstGeom prst="rect">
            <a:avLst/>
          </a:prstGeom>
          <a:ln w="0">
            <a:noFill/>
          </a:ln>
        </p:spPr>
      </p:pic>
      <p:pic>
        <p:nvPicPr>
          <p:cNvPr id="102" name="Google Shape;104;p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" r="5667"/>
          <a:stretch/>
        </p:blipFill>
        <p:spPr>
          <a:xfrm>
            <a:off x="6228360" y="2949120"/>
            <a:ext cx="2913120" cy="2192040"/>
          </a:xfrm>
          <a:prstGeom prst="rect">
            <a:avLst/>
          </a:prstGeom>
          <a:ln w="0">
            <a:noFill/>
          </a:ln>
        </p:spPr>
      </p:pic>
      <p:pic>
        <p:nvPicPr>
          <p:cNvPr id="103" name="Google Shape;105;p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" r="1985"/>
          <a:stretch/>
        </p:blipFill>
        <p:spPr>
          <a:xfrm>
            <a:off x="3130200" y="2949120"/>
            <a:ext cx="3155040" cy="2192040"/>
          </a:xfrm>
          <a:prstGeom prst="rect">
            <a:avLst/>
          </a:prstGeom>
          <a:ln w="0">
            <a:noFill/>
          </a:ln>
        </p:spPr>
      </p:pic>
      <p:pic>
        <p:nvPicPr>
          <p:cNvPr id="104" name="Google Shape;106;p19"/>
          <p:cNvPicPr/>
          <p:nvPr/>
        </p:nvPicPr>
        <p:blipFill>
          <a:blip r:embed="rId5"/>
          <a:stretch/>
        </p:blipFill>
        <p:spPr>
          <a:xfrm>
            <a:off x="367920" y="122760"/>
            <a:ext cx="1525320" cy="1100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71;p27"/>
          <p:cNvPicPr/>
          <p:nvPr/>
        </p:nvPicPr>
        <p:blipFill>
          <a:blip r:embed="rId2"/>
          <a:stretch/>
        </p:blipFill>
        <p:spPr>
          <a:xfrm>
            <a:off x="2154600" y="682200"/>
            <a:ext cx="4832640" cy="3133080"/>
          </a:xfrm>
          <a:prstGeom prst="rect">
            <a:avLst/>
          </a:prstGeom>
          <a:ln w="0">
            <a:noFill/>
          </a:ln>
        </p:spPr>
      </p:pic>
      <p:sp>
        <p:nvSpPr>
          <p:cNvPr id="138" name="Google Shape;172;p27"/>
          <p:cNvSpPr/>
          <p:nvPr/>
        </p:nvSpPr>
        <p:spPr>
          <a:xfrm>
            <a:off x="3291840" y="4049280"/>
            <a:ext cx="2332440" cy="47705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" sz="1900" b="0" strike="noStrike" spc="-1" dirty="0">
                <a:solidFill>
                  <a:srgbClr val="C2A363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#YourSecondHome</a:t>
            </a:r>
            <a:endParaRPr lang="en-US" sz="1900" b="0" strike="noStrike" spc="-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59;p14"/>
          <p:cNvSpPr/>
          <p:nvPr/>
        </p:nvSpPr>
        <p:spPr>
          <a:xfrm>
            <a:off x="763560" y="3086280"/>
            <a:ext cx="7732800" cy="1406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rmAutofit fontScale="96000"/>
          </a:bodyPr>
          <a:lstStyle/>
          <a:p>
            <a:pPr algn="just">
              <a:lnSpc>
                <a:spcPct val="115000"/>
              </a:lnSpc>
              <a:tabLst>
                <a:tab pos="0" algn="l"/>
              </a:tabLst>
            </a:pPr>
            <a:r>
              <a:rPr lang="ru-RU" sz="1100" b="0" strike="noStrike" spc="-1" dirty="0">
                <a:solidFill>
                  <a:srgbClr val="C2A363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BULGARIAN SUN HOTELS — болгарская сеть отелей, которая включает два 4-звездочных отеля и новый 5-звездочный отель класса 'люкс', расположенные на Золотых Песках, Болгария.</a:t>
            </a:r>
          </a:p>
          <a:p>
            <a:pPr algn="just">
              <a:lnSpc>
                <a:spcPct val="115000"/>
              </a:lnSpc>
              <a:tabLst>
                <a:tab pos="0" algn="l"/>
              </a:tabLst>
            </a:pPr>
            <a:endParaRPr lang="ru-RU" sz="1100" spc="-1" dirty="0">
              <a:solidFill>
                <a:srgbClr val="C2A363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tabLst>
                <a:tab pos="0" algn="l"/>
              </a:tabLst>
            </a:pPr>
            <a:r>
              <a:rPr lang="ru-RU" sz="1100" b="0" strike="noStrike" spc="-1" dirty="0">
                <a:solidFill>
                  <a:srgbClr val="C2A363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Apollo </a:t>
            </a:r>
            <a:r>
              <a:rPr lang="ru-RU" sz="1100" b="0" strike="noStrike" spc="-1" dirty="0" err="1">
                <a:solidFill>
                  <a:srgbClr val="C2A363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Spa</a:t>
            </a:r>
            <a:r>
              <a:rPr lang="ru-RU" sz="1100" b="0" strike="noStrike" spc="-1" dirty="0">
                <a:solidFill>
                  <a:srgbClr val="C2A363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 Resort 4*, </a:t>
            </a:r>
            <a:r>
              <a:rPr lang="ru-RU" sz="1100" b="0" strike="noStrike" spc="-1" dirty="0" err="1">
                <a:solidFill>
                  <a:srgbClr val="C2A363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Helios</a:t>
            </a:r>
            <a:r>
              <a:rPr lang="ru-RU" sz="1100" b="0" strike="noStrike" spc="-1" dirty="0">
                <a:solidFill>
                  <a:srgbClr val="C2A363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 </a:t>
            </a:r>
            <a:r>
              <a:rPr lang="ru-RU" sz="1100" b="0" strike="noStrike" spc="-1" dirty="0" err="1">
                <a:solidFill>
                  <a:srgbClr val="C2A363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Spa</a:t>
            </a:r>
            <a:r>
              <a:rPr lang="ru-RU" sz="1100" b="0" strike="noStrike" spc="-1" dirty="0">
                <a:solidFill>
                  <a:srgbClr val="C2A363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 Hotel 4*, и уникальный </a:t>
            </a:r>
            <a:r>
              <a:rPr lang="ru-RU" sz="1100" b="0" strike="noStrike" spc="-1" dirty="0" err="1">
                <a:solidFill>
                  <a:srgbClr val="C2A363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Poseidon</a:t>
            </a:r>
            <a:r>
              <a:rPr lang="ru-RU" sz="1100" b="0" strike="noStrike" spc="-1" dirty="0">
                <a:solidFill>
                  <a:srgbClr val="C2A363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 Beach Resort 5*. Эти отели известны высокими стандартами, качеством сервиса и стремлением подарить гостям ощущение уюта. Именно поэтому наш слоган — 'Ваш второй дом', ведь удовлетворение наших гостей является нашим главным приоритетом.</a:t>
            </a:r>
            <a:endParaRPr lang="en-US" sz="1100" b="0" strike="noStrike" spc="-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8" name="Google Shape;60;p14"/>
          <p:cNvPicPr/>
          <p:nvPr/>
        </p:nvPicPr>
        <p:blipFill>
          <a:blip r:embed="rId2"/>
          <a:stretch/>
        </p:blipFill>
        <p:spPr>
          <a:xfrm>
            <a:off x="1646640" y="1098360"/>
            <a:ext cx="1494720" cy="1642320"/>
          </a:xfrm>
          <a:prstGeom prst="rect">
            <a:avLst/>
          </a:prstGeom>
          <a:ln w="0">
            <a:noFill/>
          </a:ln>
        </p:spPr>
      </p:pic>
      <p:pic>
        <p:nvPicPr>
          <p:cNvPr id="79" name="Google Shape;61;p14"/>
          <p:cNvPicPr/>
          <p:nvPr/>
        </p:nvPicPr>
        <p:blipFill>
          <a:blip r:embed="rId3"/>
          <a:stretch/>
        </p:blipFill>
        <p:spPr>
          <a:xfrm>
            <a:off x="6069240" y="1095120"/>
            <a:ext cx="1242360" cy="1648800"/>
          </a:xfrm>
          <a:prstGeom prst="rect">
            <a:avLst/>
          </a:prstGeom>
          <a:ln w="0">
            <a:noFill/>
          </a:ln>
        </p:spPr>
      </p:pic>
      <p:pic>
        <p:nvPicPr>
          <p:cNvPr id="80" name="Google Shape;62;p14"/>
          <p:cNvPicPr/>
          <p:nvPr/>
        </p:nvPicPr>
        <p:blipFill>
          <a:blip r:embed="rId4"/>
          <a:stretch/>
        </p:blipFill>
        <p:spPr>
          <a:xfrm>
            <a:off x="3579120" y="1060200"/>
            <a:ext cx="1823760" cy="1718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67;p15"/>
          <p:cNvSpPr/>
          <p:nvPr/>
        </p:nvSpPr>
        <p:spPr>
          <a:xfrm>
            <a:off x="541620" y="1125900"/>
            <a:ext cx="8305560" cy="1905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rmAutofit/>
          </a:bodyPr>
          <a:lstStyle/>
          <a:p>
            <a:pPr>
              <a:lnSpc>
                <a:spcPct val="115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Расположенный на территории природного парка Золотые Пески, с видом на побережье Чёрного моря, Apollo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Resort ****+ находится всего в 30 минутах от международного аэропорта Варны и сочетает в себе красоту и спокойствие древнего леса с захватывающим морским пейзажем.</a:t>
            </a:r>
          </a:p>
          <a:p>
            <a:pPr>
              <a:lnSpc>
                <a:spcPct val="115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Apollo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Resort ****+ предлагает большое разнообразие номеров, которые соответствуют потребностям любого гостя — от индивидуальных поездок до семейного отдыха. В отеле 196 современных меблированных номеров и апартаментов, из которых открывается невероятный вид на уникальный пляж на побережье Чёрного моря, а также на природный парк Золотые Пески.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1800"/>
              </a:spcBef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800"/>
              </a:spcBef>
              <a:spcAft>
                <a:spcPts val="1199"/>
              </a:spcAft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82" name="Google Shape;68;p15"/>
          <p:cNvSpPr/>
          <p:nvPr/>
        </p:nvSpPr>
        <p:spPr>
          <a:xfrm>
            <a:off x="687240" y="188640"/>
            <a:ext cx="8014320" cy="72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spAutoFit/>
          </a:bodyPr>
          <a:lstStyle/>
          <a:p>
            <a:pPr marL="457200">
              <a:lnSpc>
                <a:spcPct val="115000"/>
              </a:lnSpc>
              <a:spcBef>
                <a:spcPts val="1199"/>
              </a:spcBef>
              <a:spcAft>
                <a:spcPts val="1199"/>
              </a:spcAft>
              <a:tabLst>
                <a:tab pos="0" algn="l"/>
              </a:tabLst>
            </a:pPr>
            <a:r>
              <a:rPr lang="en" sz="2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309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Apollo Spa Resort ****+ Ultra All Inclusive</a:t>
            </a:r>
            <a:endParaRPr lang="en-US" sz="309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83" name="Google Shape;69;p15"/>
          <p:cNvPicPr/>
          <p:nvPr/>
        </p:nvPicPr>
        <p:blipFill>
          <a:blip r:embed="rId2"/>
          <a:stretch/>
        </p:blipFill>
        <p:spPr>
          <a:xfrm>
            <a:off x="442440" y="291600"/>
            <a:ext cx="735120" cy="807840"/>
          </a:xfrm>
          <a:prstGeom prst="rect">
            <a:avLst/>
          </a:prstGeom>
          <a:ln w="0">
            <a:noFill/>
          </a:ln>
        </p:spPr>
      </p:pic>
      <p:pic>
        <p:nvPicPr>
          <p:cNvPr id="84" name="Google Shape;70;p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9" b="23339"/>
          <a:stretch/>
        </p:blipFill>
        <p:spPr>
          <a:xfrm>
            <a:off x="2947680" y="3244680"/>
            <a:ext cx="3258720" cy="1896120"/>
          </a:xfrm>
          <a:prstGeom prst="rect">
            <a:avLst/>
          </a:prstGeom>
          <a:ln w="0">
            <a:noFill/>
          </a:ln>
        </p:spPr>
      </p:pic>
      <p:pic>
        <p:nvPicPr>
          <p:cNvPr id="85" name="Google Shape;71;p15"/>
          <p:cNvPicPr/>
          <p:nvPr/>
        </p:nvPicPr>
        <p:blipFill>
          <a:blip r:embed="rId4"/>
          <a:srcRect l="-1102" t="8207"/>
          <a:stretch/>
        </p:blipFill>
        <p:spPr>
          <a:xfrm>
            <a:off x="6375240" y="3244680"/>
            <a:ext cx="2768760" cy="1896120"/>
          </a:xfrm>
          <a:prstGeom prst="rect">
            <a:avLst/>
          </a:prstGeom>
          <a:ln w="0">
            <a:noFill/>
          </a:ln>
        </p:spPr>
      </p:pic>
      <p:pic>
        <p:nvPicPr>
          <p:cNvPr id="86" name="Google Shape;72;p15"/>
          <p:cNvPicPr/>
          <p:nvPr/>
        </p:nvPicPr>
        <p:blipFill>
          <a:blip r:embed="rId5"/>
          <a:srcRect b="15271"/>
          <a:stretch/>
        </p:blipFill>
        <p:spPr>
          <a:xfrm>
            <a:off x="0" y="3244680"/>
            <a:ext cx="2753640" cy="1896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77;p16"/>
          <p:cNvSpPr/>
          <p:nvPr/>
        </p:nvSpPr>
        <p:spPr>
          <a:xfrm>
            <a:off x="442440" y="1084320"/>
            <a:ext cx="4889520" cy="341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rmAutofit/>
          </a:bodyPr>
          <a:lstStyle/>
          <a:p>
            <a:pPr algn="just">
              <a:lnSpc>
                <a:spcPct val="108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Все номера в Apollo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Resort ****+ оснащены удобной рабочей зоной, плоским LCD-телевизором, отдельными террасами с невероятным видом, кроватями с матрасами 'Sweet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Dreams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', высокоскоростным интернетом на всей территории отеля, центральной системой кондиционирования, утюгом и гладильной доской, бесплатным сейфом, всем необходимым для приготовления чая и кофе, радиобудильником с MP3-выходом, телефоном с функцией голосовых сообщений, а также мини-баром.</a:t>
            </a:r>
          </a:p>
          <a:p>
            <a:pPr algn="just">
              <a:lnSpc>
                <a:spcPct val="108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В распоряжении гостей отеля: крытый бассейн и два открытых бассейна, один из которых с водными горками для маленьких гостей, многофункциональный теннисный и волейбольный корт, ежедневная спортивная программа, фитнес-центр, сауна и парная баня.</a:t>
            </a:r>
          </a:p>
          <a:p>
            <a:pPr algn="just">
              <a:lnSpc>
                <a:spcPct val="108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Для маленьких гостей отеля предусмотрены мини-клуб, детская площадка и анимация.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88" name="Google Shape;78;p16"/>
          <p:cNvPicPr/>
          <p:nvPr/>
        </p:nvPicPr>
        <p:blipFill>
          <a:blip r:embed="rId2"/>
          <a:stretch/>
        </p:blipFill>
        <p:spPr>
          <a:xfrm>
            <a:off x="442440" y="291600"/>
            <a:ext cx="735120" cy="807840"/>
          </a:xfrm>
          <a:prstGeom prst="rect">
            <a:avLst/>
          </a:prstGeom>
          <a:ln w="0">
            <a:noFill/>
          </a:ln>
        </p:spPr>
      </p:pic>
      <p:pic>
        <p:nvPicPr>
          <p:cNvPr id="89" name="Google Shape;79;p16"/>
          <p:cNvPicPr/>
          <p:nvPr/>
        </p:nvPicPr>
        <p:blipFill>
          <a:blip r:embed="rId3"/>
          <a:srcRect t="10652" r="12055"/>
          <a:stretch/>
        </p:blipFill>
        <p:spPr>
          <a:xfrm>
            <a:off x="5706000" y="200880"/>
            <a:ext cx="3435480" cy="2327040"/>
          </a:xfrm>
          <a:prstGeom prst="rect">
            <a:avLst/>
          </a:prstGeom>
          <a:ln w="0">
            <a:noFill/>
          </a:ln>
        </p:spPr>
      </p:pic>
      <p:pic>
        <p:nvPicPr>
          <p:cNvPr id="90" name="Google Shape;80;p16"/>
          <p:cNvPicPr/>
          <p:nvPr/>
        </p:nvPicPr>
        <p:blipFill>
          <a:blip r:embed="rId4"/>
          <a:srcRect l="-4300" r="4300" b="-6858"/>
          <a:stretch/>
        </p:blipFill>
        <p:spPr>
          <a:xfrm>
            <a:off x="5565600" y="2746080"/>
            <a:ext cx="3575880" cy="23950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85;p17"/>
          <p:cNvSpPr/>
          <p:nvPr/>
        </p:nvSpPr>
        <p:spPr>
          <a:xfrm>
            <a:off x="408600" y="990360"/>
            <a:ext cx="4196160" cy="341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rmAutofit/>
          </a:bodyPr>
          <a:lstStyle/>
          <a:p>
            <a:pPr algn="just">
              <a:lnSpc>
                <a:spcPct val="115000"/>
              </a:lnSpc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Современный ресторан '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Demeter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' открыт для наших гостей на протяжении всего дня, предлагая широкий выбор свежеприготовленных блюд болгарской и международной кухни в современной интерпретации, а также ежедневное приготовление блюд на открытом огне и другие кулинарные развлечения. Ресторан '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Demeter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' предлагает завтрак, обед и ужин в формате 'шведский стол’. </a:t>
            </a:r>
          </a:p>
          <a:p>
            <a:pPr algn="just">
              <a:lnSpc>
                <a:spcPct val="115000"/>
              </a:lnSpc>
              <a:tabLst>
                <a:tab pos="0" algn="l"/>
              </a:tabLst>
            </a:pPr>
            <a:endParaRPr lang="ru-RU" sz="1200" b="0" strike="noStrike" spc="-1" dirty="0">
              <a:solidFill>
                <a:srgbClr val="C2A363"/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Мы также предоставляем всё необходимое оборудование для приготовления детского питания. На территории ресторана имеется великолепная терраса, лобби-бар, бар у бассейна и ночной клуб Apollo, которые являются идеальными местами для проведения корпоративных мероприятий, ужинов и индивидуальных праздников. Питание в отеле предоставляется по системе Ultra All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Inclusive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92" name="Google Shape;86;p17"/>
          <p:cNvPicPr/>
          <p:nvPr/>
        </p:nvPicPr>
        <p:blipFill>
          <a:blip r:embed="rId2"/>
          <a:stretch/>
        </p:blipFill>
        <p:spPr>
          <a:xfrm>
            <a:off x="442440" y="180000"/>
            <a:ext cx="735120" cy="807840"/>
          </a:xfrm>
          <a:prstGeom prst="rect">
            <a:avLst/>
          </a:prstGeom>
          <a:ln w="0"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9E1732-6BD1-4F28-8C57-DA40AB32D7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720" y="1123740"/>
            <a:ext cx="4196160" cy="31471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2;p18"/>
          <p:cNvSpPr/>
          <p:nvPr/>
        </p:nvSpPr>
        <p:spPr>
          <a:xfrm>
            <a:off x="1355400" y="291600"/>
            <a:ext cx="7346160" cy="269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rmAutofit/>
          </a:bodyPr>
          <a:lstStyle/>
          <a:p>
            <a:pPr algn="just">
              <a:lnSpc>
                <a:spcPct val="115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Отель расположен рядом с популярными достопримечательностями, такими как центральная улица курорта Золотые Пески и монастырь 'Аладжа’, а также аквапарк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Aquamania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который находится в 12 км в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Альбене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</a:p>
          <a:p>
            <a:pPr algn="just">
              <a:lnSpc>
                <a:spcPct val="115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Отель находится всего в 450 метрах от пляжа, и все гости могут воспользоваться бесплатной поездкой на мини-трамвайчике до пляжа Ривьера. Ближайший аэропорт — аэропорт Варны, который расположен в 18 км от отеля.</a:t>
            </a:r>
          </a:p>
          <a:p>
            <a:pPr algn="just">
              <a:lnSpc>
                <a:spcPct val="115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С потрясающим видом на Чёрное море и погружённый в спокойствие красивого природного парка, Apollo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Resort остаётся верным духу болгарского гостеприимства.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1800"/>
              </a:spcBef>
              <a:spcAft>
                <a:spcPts val="1199"/>
              </a:spcAft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95" name="Google Shape;93;p18"/>
          <p:cNvPicPr/>
          <p:nvPr/>
        </p:nvPicPr>
        <p:blipFill>
          <a:blip r:embed="rId2"/>
          <a:stretch/>
        </p:blipFill>
        <p:spPr>
          <a:xfrm>
            <a:off x="442440" y="291600"/>
            <a:ext cx="735120" cy="807840"/>
          </a:xfrm>
          <a:prstGeom prst="rect">
            <a:avLst/>
          </a:prstGeom>
          <a:ln w="0">
            <a:noFill/>
          </a:ln>
        </p:spPr>
      </p:pic>
      <p:pic>
        <p:nvPicPr>
          <p:cNvPr id="96" name="Google Shape;94;p18"/>
          <p:cNvPicPr/>
          <p:nvPr/>
        </p:nvPicPr>
        <p:blipFill>
          <a:blip r:embed="rId3"/>
          <a:stretch/>
        </p:blipFill>
        <p:spPr>
          <a:xfrm>
            <a:off x="3094200" y="3193920"/>
            <a:ext cx="2953080" cy="1949400"/>
          </a:xfrm>
          <a:prstGeom prst="rect">
            <a:avLst/>
          </a:prstGeom>
          <a:ln w="0">
            <a:noFill/>
          </a:ln>
        </p:spPr>
      </p:pic>
      <p:pic>
        <p:nvPicPr>
          <p:cNvPr id="97" name="Google Shape;95;p18"/>
          <p:cNvPicPr/>
          <p:nvPr/>
        </p:nvPicPr>
        <p:blipFill>
          <a:blip r:embed="rId4"/>
          <a:stretch/>
        </p:blipFill>
        <p:spPr>
          <a:xfrm>
            <a:off x="-11880" y="3193920"/>
            <a:ext cx="2953080" cy="1946880"/>
          </a:xfrm>
          <a:prstGeom prst="rect">
            <a:avLst/>
          </a:prstGeom>
          <a:ln w="0">
            <a:noFill/>
          </a:ln>
        </p:spPr>
      </p:pic>
      <p:pic>
        <p:nvPicPr>
          <p:cNvPr id="98" name="Google Shape;96;p18"/>
          <p:cNvPicPr/>
          <p:nvPr/>
        </p:nvPicPr>
        <p:blipFill>
          <a:blip r:embed="rId5"/>
          <a:srcRect l="15368" t="18752" r="35842" b="32444"/>
          <a:stretch/>
        </p:blipFill>
        <p:spPr>
          <a:xfrm>
            <a:off x="6219720" y="3193920"/>
            <a:ext cx="2921760" cy="1946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11;p20"/>
          <p:cNvSpPr/>
          <p:nvPr/>
        </p:nvSpPr>
        <p:spPr>
          <a:xfrm>
            <a:off x="1260000" y="540000"/>
            <a:ext cx="7738200" cy="125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rmAutofit fontScale="77500" lnSpcReduction="20000"/>
          </a:bodyPr>
          <a:lstStyle/>
          <a:p>
            <a:pPr marL="507600">
              <a:lnSpc>
                <a:spcPct val="115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en" sz="309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Helios Spa**** All Inclusive</a:t>
            </a:r>
            <a:br>
              <a:rPr sz="1800"/>
            </a:br>
            <a:br>
              <a:rPr sz="3090"/>
            </a:br>
            <a:endParaRPr lang="en-US" sz="309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6" name="Google Shape;112;p20"/>
          <p:cNvSpPr/>
          <p:nvPr/>
        </p:nvSpPr>
        <p:spPr>
          <a:xfrm>
            <a:off x="488520" y="1245600"/>
            <a:ext cx="8164800" cy="199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rmAutofit fontScale="97500" lnSpcReduction="10000"/>
          </a:bodyPr>
          <a:lstStyle/>
          <a:p>
            <a:pPr algn="just">
              <a:lnSpc>
                <a:spcPct val="108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Удивительный архитектурный комплекс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Helios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**** расположен в старинном лесу природного парка Золотые Пески с видом на лазурное Чёрное море. Ближайшие достопримечательности — это монастырь Аладжа, аквапарк '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Акваполис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', а также множество привлекательных мест для шопинга в центре курорта Золотые Пески. Отель находится всего в 450 метрах от пляжа. </a:t>
            </a:r>
          </a:p>
          <a:p>
            <a:pPr algn="just">
              <a:lnSpc>
                <a:spcPct val="108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Отель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Helios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**** расположен рядом с Apollo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Resort ****+, и оба отеля делят общие зоны.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Helios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**** предлагает 204 номера (стандартные, семейные номера и апартаменты). Каждая деталь номеров отражает комфорт и утончённость. Независимо от того, выберете ли вы номер с видом на парк или на море, вы будете просыпаться под звуки морского бриза, запах леса или под первыми лучами восходящего солнца. Комфорт и уют номеров позволят вам создать своё личное пространство и погрузиться в отдых своей мечты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1199"/>
              </a:spcBef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>
              <a:lnSpc>
                <a:spcPct val="115000"/>
              </a:lnSpc>
              <a:spcBef>
                <a:spcPts val="1800"/>
              </a:spcBef>
              <a:spcAft>
                <a:spcPts val="1199"/>
              </a:spcAft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07" name="Google Shape;113;p20"/>
          <p:cNvPicPr/>
          <p:nvPr/>
        </p:nvPicPr>
        <p:blipFill>
          <a:blip r:embed="rId2"/>
          <a:stretch/>
        </p:blipFill>
        <p:spPr>
          <a:xfrm>
            <a:off x="492120" y="324360"/>
            <a:ext cx="610920" cy="811440"/>
          </a:xfrm>
          <a:prstGeom prst="rect">
            <a:avLst/>
          </a:prstGeom>
          <a:ln w="0">
            <a:noFill/>
          </a:ln>
        </p:spPr>
      </p:pic>
      <p:pic>
        <p:nvPicPr>
          <p:cNvPr id="108" name="Google Shape;114;p20"/>
          <p:cNvPicPr/>
          <p:nvPr/>
        </p:nvPicPr>
        <p:blipFill>
          <a:blip r:embed="rId3"/>
          <a:srcRect r="21747"/>
          <a:stretch/>
        </p:blipFill>
        <p:spPr>
          <a:xfrm>
            <a:off x="0" y="3564360"/>
            <a:ext cx="2086920" cy="1576440"/>
          </a:xfrm>
          <a:prstGeom prst="rect">
            <a:avLst/>
          </a:prstGeom>
          <a:ln w="0">
            <a:noFill/>
          </a:ln>
        </p:spPr>
      </p:pic>
      <p:pic>
        <p:nvPicPr>
          <p:cNvPr id="109" name="Google Shape;115;p20"/>
          <p:cNvPicPr/>
          <p:nvPr/>
        </p:nvPicPr>
        <p:blipFill>
          <a:blip r:embed="rId4"/>
          <a:stretch/>
        </p:blipFill>
        <p:spPr>
          <a:xfrm>
            <a:off x="4458240" y="3559320"/>
            <a:ext cx="2423520" cy="1574280"/>
          </a:xfrm>
          <a:prstGeom prst="rect">
            <a:avLst/>
          </a:prstGeom>
          <a:ln w="0">
            <a:noFill/>
          </a:ln>
        </p:spPr>
      </p:pic>
      <p:pic>
        <p:nvPicPr>
          <p:cNvPr id="110" name="Google Shape;116;p20"/>
          <p:cNvPicPr/>
          <p:nvPr/>
        </p:nvPicPr>
        <p:blipFill>
          <a:blip r:embed="rId5"/>
          <a:srcRect r="10132"/>
          <a:stretch/>
        </p:blipFill>
        <p:spPr>
          <a:xfrm>
            <a:off x="6883560" y="3564360"/>
            <a:ext cx="2257920" cy="1576440"/>
          </a:xfrm>
          <a:prstGeom prst="rect">
            <a:avLst/>
          </a:prstGeom>
          <a:ln w="0">
            <a:noFill/>
          </a:ln>
        </p:spPr>
      </p:pic>
      <p:pic>
        <p:nvPicPr>
          <p:cNvPr id="111" name="Google Shape;117;p20"/>
          <p:cNvPicPr/>
          <p:nvPr/>
        </p:nvPicPr>
        <p:blipFill>
          <a:blip r:embed="rId6"/>
          <a:stretch/>
        </p:blipFill>
        <p:spPr>
          <a:xfrm>
            <a:off x="2119680" y="3559320"/>
            <a:ext cx="2336760" cy="1586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22;p21"/>
          <p:cNvSpPr/>
          <p:nvPr/>
        </p:nvSpPr>
        <p:spPr>
          <a:xfrm>
            <a:off x="442080" y="1329120"/>
            <a:ext cx="4127400" cy="348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Autofit/>
          </a:bodyPr>
          <a:lstStyle/>
          <a:p>
            <a:pPr algn="just">
              <a:lnSpc>
                <a:spcPct val="108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Ресторан 'Посейдон' в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Helios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предлагает уникальную атмосферу и широкий выбор свежеприготовленных блюд, а также специально подобранных напитков. Этот современный ресторан предлагает своим гостям завтрак, обед и ужин в формате 'шведский стол', а также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снэк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-бар и мороженое для всех гостей по системе All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Inclusive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</a:p>
          <a:p>
            <a:pPr algn="just">
              <a:lnSpc>
                <a:spcPct val="108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Ресторан 'Посейдон' располагает всем необходимым для романтического или семейного ужина, чтобы превратить обычную трапезу в незабываемый кулинарный опыт. </a:t>
            </a:r>
          </a:p>
          <a:p>
            <a:pPr algn="just">
              <a:lnSpc>
                <a:spcPct val="108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Питание в отеле предоставляется по системе All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Inclusive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 algn="just">
              <a:lnSpc>
                <a:spcPct val="108000"/>
              </a:lnSpc>
              <a:spcBef>
                <a:spcPts val="1199"/>
              </a:spcBef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 algn="just">
              <a:lnSpc>
                <a:spcPct val="108000"/>
              </a:lnSpc>
              <a:spcBef>
                <a:spcPts val="1199"/>
              </a:spcBef>
              <a:spcAft>
                <a:spcPts val="799"/>
              </a:spcAft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13" name="Google Shape;123;p21"/>
          <p:cNvPicPr/>
          <p:nvPr/>
        </p:nvPicPr>
        <p:blipFill>
          <a:blip r:embed="rId2"/>
          <a:stretch/>
        </p:blipFill>
        <p:spPr>
          <a:xfrm>
            <a:off x="492120" y="324360"/>
            <a:ext cx="610920" cy="811440"/>
          </a:xfrm>
          <a:prstGeom prst="rect">
            <a:avLst/>
          </a:prstGeom>
          <a:ln w="0">
            <a:noFill/>
          </a:ln>
        </p:spPr>
      </p:pic>
      <p:pic>
        <p:nvPicPr>
          <p:cNvPr id="114" name="Google Shape;124;p21"/>
          <p:cNvPicPr/>
          <p:nvPr/>
        </p:nvPicPr>
        <p:blipFill>
          <a:blip r:embed="rId3"/>
          <a:srcRect r="6402"/>
          <a:stretch/>
        </p:blipFill>
        <p:spPr>
          <a:xfrm>
            <a:off x="4922640" y="1474560"/>
            <a:ext cx="3643560" cy="2641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29;p22"/>
          <p:cNvSpPr/>
          <p:nvPr/>
        </p:nvSpPr>
        <p:spPr>
          <a:xfrm>
            <a:off x="432000" y="1138320"/>
            <a:ext cx="5753880" cy="341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t">
            <a:noAutofit/>
          </a:bodyPr>
          <a:lstStyle/>
          <a:p>
            <a:pPr algn="just">
              <a:lnSpc>
                <a:spcPct val="105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Отель предлагает гостям фитнес-центр, два открытых бассейна и один крытый бассейн с подогревом, а также теннисный корт и волейбольную площадку (совместно с Apollo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Resort). Для всех гостей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Helios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****, желающих совместить отдых со спортом и насладиться свежим морским воздухом, предусмотрены настольный теннис, фитнес, шахматы, дартс, водное поло в бассейне, аквааэробика, ежедневная спортивная анимация и игры, мини-футбол, волейбол, баскетбол, аэробика, йога и вечерние тематические вечеринки.</a:t>
            </a:r>
          </a:p>
          <a:p>
            <a:pPr algn="just">
              <a:lnSpc>
                <a:spcPct val="105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Для самых маленьких гостей мы организовали анимацию для детей, детский клуб, детскую площадку и открытый бассейн с водной горкой.</a:t>
            </a:r>
          </a:p>
          <a:p>
            <a:pPr algn="just">
              <a:lnSpc>
                <a:spcPct val="105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Замечательный архитектурный комплекс, расположенный на черноморском курорте Золотые Пески, был открыт в 2004 году. </a:t>
            </a:r>
          </a:p>
          <a:p>
            <a:pPr algn="just">
              <a:lnSpc>
                <a:spcPct val="105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Гостеприимство, внимание к каждой детали, опыт команды и высокий уровень предоставляемых услуг — основа философии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Helios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Spa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****.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>
              <a:lnSpc>
                <a:spcPct val="105000"/>
              </a:lnSpc>
              <a:spcBef>
                <a:spcPts val="1800"/>
              </a:spcBef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 algn="just">
              <a:lnSpc>
                <a:spcPct val="105000"/>
              </a:lnSpc>
              <a:spcBef>
                <a:spcPts val="1800"/>
              </a:spcBef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>
              <a:lnSpc>
                <a:spcPct val="105000"/>
              </a:lnSpc>
              <a:spcBef>
                <a:spcPts val="1800"/>
              </a:spcBef>
              <a:spcAft>
                <a:spcPts val="1199"/>
              </a:spcAft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16" name="Google Shape;130;p22"/>
          <p:cNvPicPr/>
          <p:nvPr/>
        </p:nvPicPr>
        <p:blipFill>
          <a:blip r:embed="rId2"/>
          <a:stretch/>
        </p:blipFill>
        <p:spPr>
          <a:xfrm>
            <a:off x="492120" y="324360"/>
            <a:ext cx="610920" cy="811440"/>
          </a:xfrm>
          <a:prstGeom prst="rect">
            <a:avLst/>
          </a:prstGeom>
          <a:ln w="0">
            <a:noFill/>
          </a:ln>
        </p:spPr>
      </p:pic>
      <p:pic>
        <p:nvPicPr>
          <p:cNvPr id="117" name="Google Shape;131;p2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" r="1712"/>
          <a:stretch/>
        </p:blipFill>
        <p:spPr>
          <a:xfrm>
            <a:off x="6348960" y="0"/>
            <a:ext cx="2792520" cy="5141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637</TotalTime>
  <Words>1270</Words>
  <Application>Microsoft Office PowerPoint</Application>
  <PresentationFormat>Екран (16:9)</PresentationFormat>
  <Paragraphs>39</Paragraphs>
  <Slides>15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слайдів</vt:lpstr>
      </vt:variant>
      <vt:variant>
        <vt:i4>15</vt:i4>
      </vt:variant>
    </vt:vector>
  </HeadingPairs>
  <TitlesOfParts>
    <vt:vector size="21" baseType="lpstr">
      <vt:lpstr>Arial</vt:lpstr>
      <vt:lpstr>Symbol</vt:lpstr>
      <vt:lpstr>Times New Roman</vt:lpstr>
      <vt:lpstr>Wingdings</vt:lpstr>
      <vt:lpstr>Office Theme</vt:lpstr>
      <vt:lpstr>Office Theme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/>
  <dc:description/>
  <cp:lastModifiedBy>Валерія Химинець</cp:lastModifiedBy>
  <cp:revision>24</cp:revision>
  <dcterms:modified xsi:type="dcterms:W3CDTF">2024-09-23T08:02:02Z</dcterms:modified>
  <dc:language>bg-BG</dc:language>
</cp:coreProperties>
</file>