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62" r:id="rId16"/>
    <p:sldId id="270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FBA1EA-9EC6-48F1-A058-D10DCA252051}" v="26" dt="2024-04-22T11:57:29.269"/>
    <p1510:client id="{C80879B3-765F-4B00-A25B-D290C77F4648}" v="93" dt="2024-04-22T13:22:32.7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pollo Golden Sands" clId="Web-{C80879B3-765F-4B00-A25B-D290C77F4648}"/>
    <pc:docChg chg="modSld">
      <pc:chgData name="Apollo Golden Sands" userId="" providerId="" clId="Web-{C80879B3-765F-4B00-A25B-D290C77F4648}" dt="2024-04-22T13:22:32.718" v="85" actId="20577"/>
      <pc:docMkLst>
        <pc:docMk/>
      </pc:docMkLst>
      <pc:sldChg chg="modSp">
        <pc:chgData name="Apollo Golden Sands" userId="" providerId="" clId="Web-{C80879B3-765F-4B00-A25B-D290C77F4648}" dt="2024-04-22T12:39:29.339" v="67" actId="20577"/>
        <pc:sldMkLst>
          <pc:docMk/>
          <pc:sldMk cId="0" sldId="257"/>
        </pc:sldMkLst>
        <pc:spChg chg="mod">
          <ac:chgData name="Apollo Golden Sands" userId="" providerId="" clId="Web-{C80879B3-765F-4B00-A25B-D290C77F4648}" dt="2024-04-22T12:39:29.339" v="67" actId="20577"/>
          <ac:spMkLst>
            <pc:docMk/>
            <pc:sldMk cId="0" sldId="257"/>
            <ac:spMk id="79" creationId="{00000000-0000-0000-0000-000000000000}"/>
          </ac:spMkLst>
        </pc:spChg>
      </pc:sldChg>
      <pc:sldChg chg="modSp">
        <pc:chgData name="Apollo Golden Sands" userId="" providerId="" clId="Web-{C80879B3-765F-4B00-A25B-D290C77F4648}" dt="2024-04-22T12:50:03.323" v="80" actId="20577"/>
        <pc:sldMkLst>
          <pc:docMk/>
          <pc:sldMk cId="0" sldId="259"/>
        </pc:sldMkLst>
        <pc:spChg chg="mod">
          <ac:chgData name="Apollo Golden Sands" userId="" providerId="" clId="Web-{C80879B3-765F-4B00-A25B-D290C77F4648}" dt="2024-04-22T12:50:03.323" v="80" actId="20577"/>
          <ac:spMkLst>
            <pc:docMk/>
            <pc:sldMk cId="0" sldId="259"/>
            <ac:spMk id="89" creationId="{00000000-0000-0000-0000-000000000000}"/>
          </ac:spMkLst>
        </pc:spChg>
      </pc:sldChg>
      <pc:sldChg chg="modSp">
        <pc:chgData name="Apollo Golden Sands" userId="" providerId="" clId="Web-{C80879B3-765F-4B00-A25B-D290C77F4648}" dt="2024-04-22T12:19:12.933" v="0" actId="20577"/>
        <pc:sldMkLst>
          <pc:docMk/>
          <pc:sldMk cId="0" sldId="260"/>
        </pc:sldMkLst>
        <pc:spChg chg="mod">
          <ac:chgData name="Apollo Golden Sands" userId="" providerId="" clId="Web-{C80879B3-765F-4B00-A25B-D290C77F4648}" dt="2024-04-22T12:19:12.933" v="0" actId="20577"/>
          <ac:spMkLst>
            <pc:docMk/>
            <pc:sldMk cId="0" sldId="260"/>
            <ac:spMk id="93" creationId="{00000000-0000-0000-0000-000000000000}"/>
          </ac:spMkLst>
        </pc:spChg>
      </pc:sldChg>
      <pc:sldChg chg="modSp">
        <pc:chgData name="Apollo Golden Sands" userId="" providerId="" clId="Web-{C80879B3-765F-4B00-A25B-D290C77F4648}" dt="2024-04-22T12:21:09.733" v="42" actId="20577"/>
        <pc:sldMkLst>
          <pc:docMk/>
          <pc:sldMk cId="0" sldId="261"/>
        </pc:sldMkLst>
        <pc:spChg chg="mod">
          <ac:chgData name="Apollo Golden Sands" userId="" providerId="" clId="Web-{C80879B3-765F-4B00-A25B-D290C77F4648}" dt="2024-04-22T12:21:09.733" v="42" actId="20577"/>
          <ac:spMkLst>
            <pc:docMk/>
            <pc:sldMk cId="0" sldId="261"/>
            <ac:spMk id="96" creationId="{00000000-0000-0000-0000-000000000000}"/>
          </ac:spMkLst>
        </pc:spChg>
      </pc:sldChg>
      <pc:sldChg chg="modSp">
        <pc:chgData name="Apollo Golden Sands" userId="" providerId="" clId="Web-{C80879B3-765F-4B00-A25B-D290C77F4648}" dt="2024-04-22T12:51:58.514" v="82" actId="1076"/>
        <pc:sldMkLst>
          <pc:docMk/>
          <pc:sldMk cId="0" sldId="263"/>
        </pc:sldMkLst>
        <pc:spChg chg="mod">
          <ac:chgData name="Apollo Golden Sands" userId="" providerId="" clId="Web-{C80879B3-765F-4B00-A25B-D290C77F4648}" dt="2024-04-22T12:32:44.250" v="51" actId="1076"/>
          <ac:spMkLst>
            <pc:docMk/>
            <pc:sldMk cId="0" sldId="263"/>
            <ac:spMk id="107" creationId="{00000000-0000-0000-0000-000000000000}"/>
          </ac:spMkLst>
        </pc:spChg>
        <pc:spChg chg="mod">
          <ac:chgData name="Apollo Golden Sands" userId="" providerId="" clId="Web-{C80879B3-765F-4B00-A25B-D290C77F4648}" dt="2024-04-22T12:51:50.748" v="81" actId="1076"/>
          <ac:spMkLst>
            <pc:docMk/>
            <pc:sldMk cId="0" sldId="263"/>
            <ac:spMk id="108" creationId="{00000000-0000-0000-0000-000000000000}"/>
          </ac:spMkLst>
        </pc:spChg>
        <pc:picChg chg="mod">
          <ac:chgData name="Apollo Golden Sands" userId="" providerId="" clId="Web-{C80879B3-765F-4B00-A25B-D290C77F4648}" dt="2024-04-22T12:51:58.514" v="82" actId="1076"/>
          <ac:picMkLst>
            <pc:docMk/>
            <pc:sldMk cId="0" sldId="263"/>
            <ac:picMk id="109" creationId="{00000000-0000-0000-0000-000000000000}"/>
          </ac:picMkLst>
        </pc:picChg>
      </pc:sldChg>
      <pc:sldChg chg="modSp">
        <pc:chgData name="Apollo Golden Sands" userId="" providerId="" clId="Web-{C80879B3-765F-4B00-A25B-D290C77F4648}" dt="2024-04-22T12:38:50.963" v="64" actId="20577"/>
        <pc:sldMkLst>
          <pc:docMk/>
          <pc:sldMk cId="0" sldId="265"/>
        </pc:sldMkLst>
        <pc:spChg chg="mod">
          <ac:chgData name="Apollo Golden Sands" userId="" providerId="" clId="Web-{C80879B3-765F-4B00-A25B-D290C77F4648}" dt="2024-04-22T12:38:50.963" v="64" actId="20577"/>
          <ac:spMkLst>
            <pc:docMk/>
            <pc:sldMk cId="0" sldId="265"/>
            <ac:spMk id="117" creationId="{00000000-0000-0000-0000-000000000000}"/>
          </ac:spMkLst>
        </pc:spChg>
      </pc:sldChg>
      <pc:sldChg chg="modSp">
        <pc:chgData name="Apollo Golden Sands" userId="" providerId="" clId="Web-{C80879B3-765F-4B00-A25B-D290C77F4648}" dt="2024-04-22T13:22:32.718" v="85" actId="20577"/>
        <pc:sldMkLst>
          <pc:docMk/>
          <pc:sldMk cId="0" sldId="266"/>
        </pc:sldMkLst>
        <pc:spChg chg="mod">
          <ac:chgData name="Apollo Golden Sands" userId="" providerId="" clId="Web-{C80879B3-765F-4B00-A25B-D290C77F4648}" dt="2024-04-22T13:22:32.718" v="85" actId="20577"/>
          <ac:spMkLst>
            <pc:docMk/>
            <pc:sldMk cId="0" sldId="266"/>
            <ac:spMk id="123" creationId="{00000000-0000-0000-0000-000000000000}"/>
          </ac:spMkLst>
        </pc:spChg>
      </pc:sldChg>
    </pc:docChg>
  </pc:docChgLst>
  <pc:docChgLst>
    <pc:chgData name="Apollo Golden Sands" clId="Web-{53FBA1EA-9EC6-48F1-A058-D10DCA252051}"/>
    <pc:docChg chg="modSld">
      <pc:chgData name="Apollo Golden Sands" userId="" providerId="" clId="Web-{53FBA1EA-9EC6-48F1-A058-D10DCA252051}" dt="2024-04-22T11:57:27.612" v="20" actId="20577"/>
      <pc:docMkLst>
        <pc:docMk/>
      </pc:docMkLst>
      <pc:sldChg chg="modSp">
        <pc:chgData name="Apollo Golden Sands" userId="" providerId="" clId="Web-{53FBA1EA-9EC6-48F1-A058-D10DCA252051}" dt="2024-04-22T11:48:45.440" v="1" actId="20577"/>
        <pc:sldMkLst>
          <pc:docMk/>
          <pc:sldMk cId="0" sldId="259"/>
        </pc:sldMkLst>
        <pc:spChg chg="mod">
          <ac:chgData name="Apollo Golden Sands" userId="" providerId="" clId="Web-{53FBA1EA-9EC6-48F1-A058-D10DCA252051}" dt="2024-04-22T11:48:45.440" v="1" actId="20577"/>
          <ac:spMkLst>
            <pc:docMk/>
            <pc:sldMk cId="0" sldId="259"/>
            <ac:spMk id="89" creationId="{00000000-0000-0000-0000-000000000000}"/>
          </ac:spMkLst>
        </pc:spChg>
      </pc:sldChg>
      <pc:sldChg chg="modSp">
        <pc:chgData name="Apollo Golden Sands" userId="" providerId="" clId="Web-{53FBA1EA-9EC6-48F1-A058-D10DCA252051}" dt="2024-04-22T11:48:59.049" v="2" actId="20577"/>
        <pc:sldMkLst>
          <pc:docMk/>
          <pc:sldMk cId="0" sldId="260"/>
        </pc:sldMkLst>
        <pc:spChg chg="mod">
          <ac:chgData name="Apollo Golden Sands" userId="" providerId="" clId="Web-{53FBA1EA-9EC6-48F1-A058-D10DCA252051}" dt="2024-04-22T11:48:59.049" v="2" actId="20577"/>
          <ac:spMkLst>
            <pc:docMk/>
            <pc:sldMk cId="0" sldId="260"/>
            <ac:spMk id="93" creationId="{00000000-0000-0000-0000-000000000000}"/>
          </ac:spMkLst>
        </pc:spChg>
      </pc:sldChg>
      <pc:sldChg chg="modSp">
        <pc:chgData name="Apollo Golden Sands" userId="" providerId="" clId="Web-{53FBA1EA-9EC6-48F1-A058-D10DCA252051}" dt="2024-04-22T11:51:03.257" v="4" actId="20577"/>
        <pc:sldMkLst>
          <pc:docMk/>
          <pc:sldMk cId="0" sldId="262"/>
        </pc:sldMkLst>
        <pc:spChg chg="mod">
          <ac:chgData name="Apollo Golden Sands" userId="" providerId="" clId="Web-{53FBA1EA-9EC6-48F1-A058-D10DCA252051}" dt="2024-04-22T11:51:03.257" v="4" actId="20577"/>
          <ac:spMkLst>
            <pc:docMk/>
            <pc:sldMk cId="0" sldId="262"/>
            <ac:spMk id="102" creationId="{00000000-0000-0000-0000-000000000000}"/>
          </ac:spMkLst>
        </pc:spChg>
      </pc:sldChg>
      <pc:sldChg chg="modSp">
        <pc:chgData name="Apollo Golden Sands" userId="" providerId="" clId="Web-{53FBA1EA-9EC6-48F1-A058-D10DCA252051}" dt="2024-04-22T11:57:27.612" v="20" actId="20577"/>
        <pc:sldMkLst>
          <pc:docMk/>
          <pc:sldMk cId="0" sldId="264"/>
        </pc:sldMkLst>
        <pc:spChg chg="mod">
          <ac:chgData name="Apollo Golden Sands" userId="" providerId="" clId="Web-{53FBA1EA-9EC6-48F1-A058-D10DCA252051}" dt="2024-04-22T11:57:27.612" v="20" actId="20577"/>
          <ac:spMkLst>
            <pc:docMk/>
            <pc:sldMk cId="0" sldId="264"/>
            <ac:spMk id="114" creationId="{00000000-0000-0000-0000-000000000000}"/>
          </ac:spMkLst>
        </pc:spChg>
      </pc:sldChg>
      <pc:sldChg chg="modSp">
        <pc:chgData name="Apollo Golden Sands" userId="" providerId="" clId="Web-{53FBA1EA-9EC6-48F1-A058-D10DCA252051}" dt="2024-04-22T11:53:51.840" v="6" actId="20577"/>
        <pc:sldMkLst>
          <pc:docMk/>
          <pc:sldMk cId="0" sldId="265"/>
        </pc:sldMkLst>
        <pc:spChg chg="mod">
          <ac:chgData name="Apollo Golden Sands" userId="" providerId="" clId="Web-{53FBA1EA-9EC6-48F1-A058-D10DCA252051}" dt="2024-04-22T11:53:51.840" v="6" actId="20577"/>
          <ac:spMkLst>
            <pc:docMk/>
            <pc:sldMk cId="0" sldId="265"/>
            <ac:spMk id="117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2403798F-BBC4-4FEB-B004-1C5F55EF30C7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311760" y="1152360"/>
            <a:ext cx="852012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311760" y="2936880"/>
            <a:ext cx="852012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B776DD86-FE0B-43FC-BD00-EDB2B81D408F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/>
          </p:nvPr>
        </p:nvSpPr>
        <p:spPr>
          <a:xfrm>
            <a:off x="311760" y="2936880"/>
            <a:ext cx="415764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/>
          </p:nvPr>
        </p:nvSpPr>
        <p:spPr>
          <a:xfrm>
            <a:off x="4677840" y="2936880"/>
            <a:ext cx="415764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1C7DBE39-D223-45EB-8CBC-9A7FDD7FC659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311760" y="1152360"/>
            <a:ext cx="274320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/>
          </p:nvPr>
        </p:nvSpPr>
        <p:spPr>
          <a:xfrm>
            <a:off x="3192480" y="1152360"/>
            <a:ext cx="274320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/>
          </p:nvPr>
        </p:nvSpPr>
        <p:spPr>
          <a:xfrm>
            <a:off x="6073200" y="1152360"/>
            <a:ext cx="274320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/>
          </p:nvPr>
        </p:nvSpPr>
        <p:spPr>
          <a:xfrm>
            <a:off x="311760" y="2936880"/>
            <a:ext cx="274320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/>
          </p:nvPr>
        </p:nvSpPr>
        <p:spPr>
          <a:xfrm>
            <a:off x="3192480" y="2936880"/>
            <a:ext cx="274320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/>
          </p:nvPr>
        </p:nvSpPr>
        <p:spPr>
          <a:xfrm>
            <a:off x="6073200" y="2936880"/>
            <a:ext cx="274320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CE3B9223-5EEB-4283-BB99-D4D71E31FB63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043CFDFD-4742-4085-949F-94DFD699AF5C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subTitle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061B57E-C92A-4E26-A98F-DCFFEE5CD3AF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70AEB0E7-06AD-4BCD-AC21-43CB2FB389EA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/>
          </p:nvPr>
        </p:nvSpPr>
        <p:spPr>
          <a:xfrm>
            <a:off x="311760" y="1152360"/>
            <a:ext cx="4157640" cy="3416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/>
          </p:nvPr>
        </p:nvSpPr>
        <p:spPr>
          <a:xfrm>
            <a:off x="4677840" y="1152360"/>
            <a:ext cx="4157640" cy="3416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9FDCEDD0-2EA1-482C-9534-DA48A628B4A8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076C20FA-4EFE-4B2B-B74F-920F4C10B70C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subTitle"/>
          </p:nvPr>
        </p:nvSpPr>
        <p:spPr>
          <a:xfrm>
            <a:off x="311760" y="444960"/>
            <a:ext cx="8520120" cy="2654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B710134-9895-402F-882D-1F4BC27D657C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/>
          </p:nvPr>
        </p:nvSpPr>
        <p:spPr>
          <a:xfrm>
            <a:off x="4677840" y="1152360"/>
            <a:ext cx="4157640" cy="3416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/>
          </p:nvPr>
        </p:nvSpPr>
        <p:spPr>
          <a:xfrm>
            <a:off x="311760" y="2936880"/>
            <a:ext cx="415764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E46EA844-C001-4C9B-AA7A-13945D31F9CC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26B880A1-28DD-438B-88E6-A81B48D79B21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311760" y="1152360"/>
            <a:ext cx="4157640" cy="3416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4677840" y="2936880"/>
            <a:ext cx="415764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FBEFA2E2-9BE6-4B1C-9079-5CD4EB0C5C16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311760" y="2936880"/>
            <a:ext cx="852012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2E238A67-4D3D-49AC-921E-5C018EF853EE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311760" y="1152360"/>
            <a:ext cx="852012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311760" y="2936880"/>
            <a:ext cx="852012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91FAE05E-C421-4164-9CD4-BED954C9F025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/>
          </p:nvPr>
        </p:nvSpPr>
        <p:spPr>
          <a:xfrm>
            <a:off x="311760" y="2936880"/>
            <a:ext cx="415764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5"/>
          <p:cNvSpPr>
            <a:spLocks noGrp="1"/>
          </p:cNvSpPr>
          <p:nvPr>
            <p:ph/>
          </p:nvPr>
        </p:nvSpPr>
        <p:spPr>
          <a:xfrm>
            <a:off x="4677840" y="2936880"/>
            <a:ext cx="415764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0854EE61-AAD8-42B0-83A0-9A5A3E454FE0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311760" y="1152360"/>
            <a:ext cx="274320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3192480" y="1152360"/>
            <a:ext cx="274320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/>
          </p:nvPr>
        </p:nvSpPr>
        <p:spPr>
          <a:xfrm>
            <a:off x="6073200" y="1152360"/>
            <a:ext cx="274320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/>
          </p:nvPr>
        </p:nvSpPr>
        <p:spPr>
          <a:xfrm>
            <a:off x="311760" y="2936880"/>
            <a:ext cx="274320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6"/>
          <p:cNvSpPr>
            <a:spLocks noGrp="1"/>
          </p:cNvSpPr>
          <p:nvPr>
            <p:ph/>
          </p:nvPr>
        </p:nvSpPr>
        <p:spPr>
          <a:xfrm>
            <a:off x="3192480" y="2936880"/>
            <a:ext cx="274320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7"/>
          <p:cNvSpPr>
            <a:spLocks noGrp="1"/>
          </p:cNvSpPr>
          <p:nvPr>
            <p:ph/>
          </p:nvPr>
        </p:nvSpPr>
        <p:spPr>
          <a:xfrm>
            <a:off x="6073200" y="2936880"/>
            <a:ext cx="274320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457120A4-EFA1-43D5-AB50-B7CF7442DB5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DAFBA5ED-0A84-434A-8DDD-8F2DCC266659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311760" y="1152360"/>
            <a:ext cx="4157640" cy="3416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/>
          </p:nvPr>
        </p:nvSpPr>
        <p:spPr>
          <a:xfrm>
            <a:off x="4677840" y="1152360"/>
            <a:ext cx="4157640" cy="3416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D6AC3F1C-1064-49D7-99F7-D456ED073FB9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1131FB3C-AAAC-4AC3-B007-2ACB2F1BBA25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311760" y="444960"/>
            <a:ext cx="8520120" cy="2654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A1D64A7C-FA40-493C-AF0D-A96EBCD02776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/>
          </p:nvPr>
        </p:nvSpPr>
        <p:spPr>
          <a:xfrm>
            <a:off x="4677840" y="1152360"/>
            <a:ext cx="4157640" cy="3416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/>
          </p:nvPr>
        </p:nvSpPr>
        <p:spPr>
          <a:xfrm>
            <a:off x="311760" y="2936880"/>
            <a:ext cx="415764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09A8905A-C38D-4533-8E8A-B34D464B61ED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311760" y="1152360"/>
            <a:ext cx="4157640" cy="3416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677840" y="2936880"/>
            <a:ext cx="415764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194952BE-1835-4B63-B89B-7EA6ACE8A052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311760" y="2936880"/>
            <a:ext cx="8520120" cy="162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"/>
          </p:nvPr>
        </p:nvSpPr>
        <p:spPr/>
        <p:txBody>
          <a:bodyPr/>
          <a:lstStyle/>
          <a:p>
            <a:fld id="{56745F26-06ED-4A7F-9E20-D7323DBFF743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b">
            <a:normAutofit/>
          </a:bodyPr>
          <a:lstStyle/>
          <a:p>
            <a:pPr indent="0">
              <a:buNone/>
            </a:pPr>
            <a:r>
              <a:rPr lang="en-US" sz="52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4" name="PlaceHolder 2"/>
          <p:cNvSpPr>
            <a:spLocks noGrp="1"/>
          </p:cNvSpPr>
          <p:nvPr>
            <p:ph type="sldNum" idx="1"/>
          </p:nvPr>
        </p:nvSpPr>
        <p:spPr>
          <a:xfrm>
            <a:off x="8472600" y="466308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ctr">
            <a:norm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en" sz="1000" b="0" strike="noStrike" spc="-1">
                <a:solidFill>
                  <a:schemeClr val="lt2"/>
                </a:solidFill>
                <a:latin typeface="Arial"/>
                <a:ea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84407A82-840B-4DDF-AE39-D3B191264D9B}" type="slidenum">
              <a:rPr lang="en" sz="1000" b="0" strike="noStrike" spc="-1">
                <a:solidFill>
                  <a:schemeClr val="lt2"/>
                </a:solidFill>
                <a:latin typeface="Arial"/>
                <a:ea typeface="Arial"/>
              </a:rPr>
              <a:t>‹№›</a:t>
            </a:fld>
            <a:endParaRPr lang="en-US" sz="1000" b="0" strike="noStrike" spc="-1">
              <a:solidFill>
                <a:srgbClr val="FFFFFF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4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t">
            <a:normAutofit fontScale="93000"/>
          </a:bodyPr>
          <a:lstStyle/>
          <a:p>
            <a:pPr indent="0">
              <a:buNone/>
            </a:pPr>
            <a:r>
              <a:rPr lang="en-US" sz="28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  <p:sp>
        <p:nvSpPr>
          <p:cNvPr id="41" name="PlaceHolder 3"/>
          <p:cNvSpPr>
            <a:spLocks noGrp="1"/>
          </p:cNvSpPr>
          <p:nvPr>
            <p:ph type="sldNum" idx="2"/>
          </p:nvPr>
        </p:nvSpPr>
        <p:spPr>
          <a:xfrm>
            <a:off x="8472600" y="4663080"/>
            <a:ext cx="548280" cy="39312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ctr">
            <a:norm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en" sz="1000" b="0" strike="noStrike" spc="-1">
                <a:solidFill>
                  <a:schemeClr val="lt2"/>
                </a:solidFill>
                <a:latin typeface="Arial"/>
                <a:ea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0A344EC1-D089-42C6-83F4-88097CC1E2EA}" type="slidenum">
              <a:rPr lang="en" sz="1000" b="0" strike="noStrike" spc="-1">
                <a:solidFill>
                  <a:schemeClr val="lt2"/>
                </a:solidFill>
                <a:latin typeface="Arial"/>
                <a:ea typeface="Arial"/>
              </a:rPr>
              <a:t>‹№›</a:t>
            </a:fld>
            <a:endParaRPr lang="en-US" sz="1000" b="0" strike="noStrike" spc="-1">
              <a:solidFill>
                <a:srgbClr val="FFFFFF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54;p13"/>
          <p:cNvPicPr/>
          <p:nvPr/>
        </p:nvPicPr>
        <p:blipFill>
          <a:blip r:embed="rId2"/>
          <a:stretch/>
        </p:blipFill>
        <p:spPr>
          <a:xfrm>
            <a:off x="2022840" y="704880"/>
            <a:ext cx="5419440" cy="3514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6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36;p23"/>
          <p:cNvPicPr/>
          <p:nvPr/>
        </p:nvPicPr>
        <p:blipFill>
          <a:blip r:embed="rId2"/>
          <a:stretch/>
        </p:blipFill>
        <p:spPr>
          <a:xfrm>
            <a:off x="526320" y="330120"/>
            <a:ext cx="872280" cy="822240"/>
          </a:xfrm>
          <a:prstGeom prst="rect">
            <a:avLst/>
          </a:prstGeom>
          <a:ln w="0">
            <a:noFill/>
          </a:ln>
        </p:spPr>
      </p:pic>
      <p:sp>
        <p:nvSpPr>
          <p:cNvPr id="121" name="Google Shape;137;p23"/>
          <p:cNvSpPr/>
          <p:nvPr/>
        </p:nvSpPr>
        <p:spPr>
          <a:xfrm>
            <a:off x="634680" y="492480"/>
            <a:ext cx="6451560" cy="72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t">
            <a:spAutoFit/>
          </a:bodyPr>
          <a:lstStyle/>
          <a:p>
            <a:pPr marL="457200">
              <a:lnSpc>
                <a:spcPct val="115000"/>
              </a:lnSpc>
              <a:spcBef>
                <a:spcPts val="1199"/>
              </a:spcBef>
              <a:spcAft>
                <a:spcPts val="1199"/>
              </a:spcAft>
              <a:tabLst>
                <a:tab pos="0" algn="l"/>
              </a:tabLst>
            </a:pPr>
            <a:r>
              <a:rPr lang="en" sz="2200" b="0" strike="noStrike" spc="-1">
                <a:solidFill>
                  <a:srgbClr val="C2A363"/>
                </a:solidFill>
                <a:latin typeface="Times New Roman"/>
                <a:ea typeface="Times New Roman"/>
              </a:rPr>
              <a:t>    </a:t>
            </a:r>
            <a:r>
              <a:rPr lang="en" sz="3090" b="0" strike="noStrike" spc="-1">
                <a:solidFill>
                  <a:srgbClr val="C2A363"/>
                </a:solidFill>
                <a:latin typeface="Times New Roman"/>
                <a:ea typeface="Times New Roman"/>
              </a:rPr>
              <a:t> Poseidon Beach Resort *****</a:t>
            </a:r>
            <a:endParaRPr lang="en-US" sz="309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23" name="Google Shape;139;p23"/>
          <p:cNvSpPr/>
          <p:nvPr/>
        </p:nvSpPr>
        <p:spPr>
          <a:xfrm>
            <a:off x="634680" y="1265760"/>
            <a:ext cx="8265480" cy="166199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1440" tIns="91440" rIns="91440" bIns="91440" anchor="t">
            <a:spAutoFit/>
          </a:bodyPr>
          <a:lstStyle/>
          <a:p>
            <a:pPr algn="just">
              <a:tabLst>
                <a:tab pos="0" algn="l"/>
              </a:tabLst>
            </a:pP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Елегантен и изключителен, Poseidon Beach Resort***** е най-луксозният и най-новият хотел от веригата Bulgarian Sun Hotels, построен през 20</a:t>
            </a:r>
            <a:r>
              <a:rPr lang="ru-RU" sz="1200" spc="-1" dirty="0">
                <a:solidFill>
                  <a:srgbClr val="C2A363"/>
                </a:solidFill>
                <a:latin typeface="Times New Roman"/>
                <a:ea typeface="Times New Roman"/>
              </a:rPr>
              <a:t>24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г.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</a:rPr>
              <a:t> </a:t>
            </a:r>
            <a:endParaRPr lang="en-US" sz="1200" b="0" strike="noStrike" spc="-1" dirty="0">
              <a:solidFill>
                <a:srgbClr val="FFFFFF"/>
              </a:solidFill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endParaRPr lang="en-US" sz="1200" b="0" strike="noStrike" spc="-1" dirty="0">
              <a:solidFill>
                <a:srgbClr val="FFFFFF"/>
              </a:solidFill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Съвременен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поразителен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с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изискани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класически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детайли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петзвездният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Poseidon Beach Resort е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разположен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в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сърцето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к.к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Златни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пясъци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с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уникален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изглед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към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морския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бряг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</a:t>
            </a:r>
            <a:endParaRPr lang="en-US" sz="1200" b="0" strike="noStrike" spc="-1" dirty="0">
              <a:solidFill>
                <a:srgbClr val="FFFFFF"/>
              </a:solidFill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endParaRPr lang="en-US" sz="1200" b="0" strike="noStrike" spc="-1" dirty="0">
              <a:solidFill>
                <a:srgbClr val="FFFFFF"/>
              </a:solidFill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В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близост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хотела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могат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посетят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Аладжа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манастир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Древният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Одесос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както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4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км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дълъг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пясъчен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плаж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търговска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зона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</a:t>
            </a:r>
            <a:endParaRPr lang="en-US" sz="1200" b="0" strike="noStrike" spc="-1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56BFAC6-09B8-4519-9127-531A993D5A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40" y="2908440"/>
            <a:ext cx="3181355" cy="211666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E02B7D8-114D-4EB8-872F-6B86D3E51C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440" y="2908439"/>
            <a:ext cx="3243926" cy="211666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/>
          </p:nvPr>
        </p:nvSpPr>
        <p:spPr>
          <a:xfrm>
            <a:off x="526320" y="1152360"/>
            <a:ext cx="7989480" cy="341604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t">
            <a:normAutofit/>
          </a:bodyPr>
          <a:lstStyle/>
          <a:p>
            <a:pPr indent="0" algn="just">
              <a:lnSpc>
                <a:spcPct val="115000"/>
              </a:lnSpc>
              <a:buNone/>
              <a:tabLst>
                <a:tab pos="0" algn="l"/>
              </a:tabLst>
            </a:pPr>
            <a:r>
              <a:rPr lang="en" sz="1200" b="0" strike="noStrike" spc="-1">
                <a:solidFill>
                  <a:srgbClr val="C2A363"/>
                </a:solidFill>
                <a:latin typeface="Times New Roman"/>
                <a:ea typeface="Times New Roman"/>
              </a:rPr>
              <a:t>Хотел Poseidon Beach Resort ***** разполага със 175 луксозни стаи и апартаменти (вкл. 80 свързани стаи) и конферентни съоръжения, способни да приемат до 600 делегати едновременно. 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  <a:p>
            <a:pPr indent="0" algn="just">
              <a:lnSpc>
                <a:spcPct val="115000"/>
              </a:lnSpc>
              <a:spcBef>
                <a:spcPts val="1199"/>
              </a:spcBef>
              <a:buNone/>
              <a:tabLst>
                <a:tab pos="0" algn="l"/>
              </a:tabLst>
            </a:pPr>
            <a:r>
              <a:rPr lang="en" sz="1200" b="0" strike="noStrike" spc="-1">
                <a:solidFill>
                  <a:srgbClr val="C2A363"/>
                </a:solidFill>
                <a:latin typeface="Times New Roman"/>
                <a:ea typeface="Times New Roman"/>
              </a:rPr>
              <a:t>Независимо дали за семейна почивка, меден месец, сватбена церемония, конференция или просто релаксираща почивка, хотел Poseidon Beach в Златни пясъци е луксозна дестинация за всеки.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  <a:p>
            <a:pPr indent="0" algn="just">
              <a:lnSpc>
                <a:spcPct val="115000"/>
              </a:lnSpc>
              <a:spcBef>
                <a:spcPts val="1199"/>
              </a:spcBef>
              <a:spcAft>
                <a:spcPts val="1199"/>
              </a:spcAft>
              <a:buNone/>
              <a:tabLst>
                <a:tab pos="0" algn="l"/>
              </a:tabLst>
            </a:pPr>
            <a:r>
              <a:rPr lang="en" sz="1200" b="0" strike="noStrike" spc="-1">
                <a:solidFill>
                  <a:srgbClr val="C2A363"/>
                </a:solidFill>
                <a:latin typeface="Times New Roman"/>
                <a:ea typeface="Times New Roman"/>
              </a:rPr>
              <a:t>Хотелът разполага с частен плаж и гостите могат да се  възползват от специално запазени чадъри и шезлонги или могат да се насладят на слънчеви бани край инфинити басейна. 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5" name="Google Shape;145;p24"/>
          <p:cNvPicPr/>
          <p:nvPr/>
        </p:nvPicPr>
        <p:blipFill>
          <a:blip r:embed="rId2"/>
          <a:stretch/>
        </p:blipFill>
        <p:spPr>
          <a:xfrm>
            <a:off x="526320" y="330120"/>
            <a:ext cx="872280" cy="822240"/>
          </a:xfrm>
          <a:prstGeom prst="rect">
            <a:avLst/>
          </a:prstGeom>
          <a:ln w="0">
            <a:noFill/>
          </a:ln>
        </p:spPr>
      </p:pic>
      <p:pic>
        <p:nvPicPr>
          <p:cNvPr id="7" name="Google Shape;147;p24">
            <a:extLst>
              <a:ext uri="{FF2B5EF4-FFF2-40B4-BE49-F238E27FC236}">
                <a16:creationId xmlns:a16="http://schemas.microsoft.com/office/drawing/2014/main" id="{A7AB3030-B163-4EA5-9CDB-581888E9A60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8" b="2498"/>
          <a:stretch/>
        </p:blipFill>
        <p:spPr>
          <a:xfrm>
            <a:off x="0" y="3083760"/>
            <a:ext cx="3254400" cy="2062800"/>
          </a:xfrm>
          <a:prstGeom prst="rect">
            <a:avLst/>
          </a:prstGeom>
          <a:ln w="0">
            <a:noFill/>
          </a:ln>
        </p:spPr>
      </p:pic>
      <p:pic>
        <p:nvPicPr>
          <p:cNvPr id="8" name="Google Shape;148;p24">
            <a:extLst>
              <a:ext uri="{FF2B5EF4-FFF2-40B4-BE49-F238E27FC236}">
                <a16:creationId xmlns:a16="http://schemas.microsoft.com/office/drawing/2014/main" id="{658A5073-B99F-4B36-976F-5F7E9B116D36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68000" y="3083760"/>
            <a:ext cx="3031200" cy="2059740"/>
          </a:xfrm>
          <a:prstGeom prst="rect">
            <a:avLst/>
          </a:prstGeom>
          <a:ln w="0">
            <a:noFill/>
          </a:ln>
        </p:spPr>
      </p:pic>
      <p:pic>
        <p:nvPicPr>
          <p:cNvPr id="9" name="Google Shape;149;p24">
            <a:extLst>
              <a:ext uri="{FF2B5EF4-FFF2-40B4-BE49-F238E27FC236}">
                <a16:creationId xmlns:a16="http://schemas.microsoft.com/office/drawing/2014/main" id="{C9FEC4FF-50AE-4702-95FE-A372DF50B183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31852" y="3078360"/>
            <a:ext cx="3105747" cy="20628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/>
          </p:nvPr>
        </p:nvSpPr>
        <p:spPr>
          <a:xfrm>
            <a:off x="1950720" y="190113"/>
            <a:ext cx="6885432" cy="341604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t">
            <a:normAutofit/>
          </a:bodyPr>
          <a:lstStyle/>
          <a:p>
            <a:pPr indent="0" algn="just">
              <a:lnSpc>
                <a:spcPct val="115000"/>
              </a:lnSpc>
              <a:buNone/>
              <a:tabLst>
                <a:tab pos="0" algn="l"/>
              </a:tabLst>
            </a:pP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По-малките гости могат да се възползват от детският клуб, предлагащ различни дейности на закрито и открито, включително услуги за гледане на деца, оставяйки родителите да отпочинат в бутиковия спа център с модерна фитнес зала със стъклени стени и с изглед към безкрайния басейн</a:t>
            </a:r>
            <a:r>
              <a:rPr lang="ru-RU" sz="1200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и буйната гора на Природния парк Златни пясъци.</a:t>
            </a:r>
            <a:endParaRPr lang="ru-RU" sz="1200" spc="-1" dirty="0">
              <a:solidFill>
                <a:srgbClr val="000000"/>
              </a:solidFill>
              <a:latin typeface="Arial"/>
            </a:endParaRPr>
          </a:p>
          <a:p>
            <a:pPr indent="0" algn="just">
              <a:lnSpc>
                <a:spcPct val="115000"/>
              </a:lnSpc>
              <a:buNone/>
              <a:tabLst>
                <a:tab pos="0" algn="l"/>
              </a:tabLst>
            </a:pP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Спа центърът е разположен пред луксозен открит плувен басейн с невероятен водопад - рай за спокойствие и пълен релакс.</a:t>
            </a:r>
            <a:endParaRPr lang="ru-RU" sz="1200" spc="-1" dirty="0">
              <a:solidFill>
                <a:srgbClr val="000000"/>
              </a:solidFill>
              <a:latin typeface="Arial"/>
            </a:endParaRPr>
          </a:p>
          <a:p>
            <a:pPr indent="0" algn="just">
              <a:lnSpc>
                <a:spcPct val="115000"/>
              </a:lnSpc>
              <a:buNone/>
              <a:tabLst>
                <a:tab pos="0" algn="l"/>
              </a:tabLst>
            </a:pP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Висококвалифицирани терапевти полагат грижи, за да подмладят ума, тялото и духа на гостите на Posedon Beach Resort***** с уникална концепция за лечение с хамам, която комбинира традиционните терапии от Европа и Далечния изток.</a:t>
            </a:r>
            <a:endParaRPr lang="en-US" sz="1200" b="0" strike="noStrike" spc="-1" dirty="0">
              <a:solidFill>
                <a:srgbClr val="000000"/>
              </a:solidFill>
              <a:latin typeface="Arial"/>
            </a:endParaRPr>
          </a:p>
          <a:p>
            <a:pPr indent="0" algn="just">
              <a:lnSpc>
                <a:spcPct val="115000"/>
              </a:lnSpc>
              <a:spcBef>
                <a:spcPts val="1199"/>
              </a:spcBef>
              <a:spcAft>
                <a:spcPts val="1199"/>
              </a:spcAft>
              <a:buNone/>
              <a:tabLst>
                <a:tab pos="0" algn="l"/>
              </a:tabLst>
            </a:pPr>
            <a:endParaRPr lang="en-US" sz="12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0" name="Google Shape;154;p25"/>
          <p:cNvPicPr/>
          <p:nvPr/>
        </p:nvPicPr>
        <p:blipFill>
          <a:blip r:embed="rId2"/>
          <a:stretch/>
        </p:blipFill>
        <p:spPr>
          <a:xfrm>
            <a:off x="526320" y="330120"/>
            <a:ext cx="872280" cy="822240"/>
          </a:xfrm>
          <a:prstGeom prst="rect">
            <a:avLst/>
          </a:prstGeom>
          <a:ln w="0"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622174C-814D-40ED-A3EC-FA9ED5F25A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20" y="2307150"/>
            <a:ext cx="3854614" cy="25717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83324CD-159D-4BA8-9AB1-D42CE7AB54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120" y="2307150"/>
            <a:ext cx="3854614" cy="25717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/>
          </p:nvPr>
        </p:nvSpPr>
        <p:spPr>
          <a:xfrm>
            <a:off x="526320" y="1152360"/>
            <a:ext cx="8124840" cy="341604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t">
            <a:normAutofit/>
          </a:bodyPr>
          <a:lstStyle/>
          <a:p>
            <a:pPr indent="0" algn="just">
              <a:lnSpc>
                <a:spcPct val="115000"/>
              </a:lnSpc>
              <a:buNone/>
              <a:tabLst>
                <a:tab pos="0" algn="l"/>
              </a:tabLst>
            </a:pP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Poseidon Beach Resort ***** е лидер сред хотелите по българското Черноморие по отношение на храненето. </a:t>
            </a:r>
            <a:endParaRPr lang="ru-RU" sz="1200" b="0" strike="noStrike" spc="-1" dirty="0">
              <a:solidFill>
                <a:srgbClr val="000000"/>
              </a:solidFill>
              <a:latin typeface="Arial"/>
              <a:ea typeface="Times New Roman"/>
            </a:endParaRPr>
          </a:p>
          <a:p>
            <a:pPr indent="0" algn="just">
              <a:lnSpc>
                <a:spcPct val="115000"/>
              </a:lnSpc>
              <a:buNone/>
              <a:tabLst>
                <a:tab pos="0" algn="l"/>
              </a:tabLst>
            </a:pPr>
            <a:endParaRPr lang="ru-RU" sz="1200" spc="-1" dirty="0">
              <a:solidFill>
                <a:srgbClr val="C2A363"/>
              </a:solidFill>
              <a:latin typeface="Times New Roman"/>
              <a:ea typeface="Times New Roman"/>
            </a:endParaRPr>
          </a:p>
          <a:p>
            <a:pPr indent="0" algn="just">
              <a:lnSpc>
                <a:spcPct val="115000"/>
              </a:lnSpc>
              <a:buNone/>
              <a:tabLst>
                <a:tab pos="0" algn="l"/>
              </a:tabLst>
            </a:pP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Специализираните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ресторанти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предлагат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изискани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ястия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от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цял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свят,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приготвени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от 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невероятни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международни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шеф-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готвачи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което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прави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Poseidon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Beach Resort ***** топ дестинация за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истински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ценители на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гастрономията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ru-RU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релаксацията</a:t>
            </a:r>
            <a:r>
              <a:rPr lang="ru-RU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</a:t>
            </a:r>
            <a:endParaRPr lang="en-US" sz="12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4" name="Google Shape;162;p26"/>
          <p:cNvPicPr/>
          <p:nvPr/>
        </p:nvPicPr>
        <p:blipFill>
          <a:blip r:embed="rId2"/>
          <a:stretch/>
        </p:blipFill>
        <p:spPr>
          <a:xfrm>
            <a:off x="526320" y="330120"/>
            <a:ext cx="872280" cy="822240"/>
          </a:xfrm>
          <a:prstGeom prst="rect">
            <a:avLst/>
          </a:prstGeom>
          <a:ln w="0">
            <a:noFill/>
          </a:ln>
        </p:spPr>
      </p:pic>
      <p:pic>
        <p:nvPicPr>
          <p:cNvPr id="135" name="Google Shape;163;p26"/>
          <p:cNvPicPr/>
          <p:nvPr/>
        </p:nvPicPr>
        <p:blipFill>
          <a:blip r:embed="rId3"/>
          <a:stretch/>
        </p:blipFill>
        <p:spPr>
          <a:xfrm>
            <a:off x="617400" y="3764880"/>
            <a:ext cx="1218960" cy="915120"/>
          </a:xfrm>
          <a:prstGeom prst="rect">
            <a:avLst/>
          </a:prstGeom>
          <a:ln w="0">
            <a:noFill/>
          </a:ln>
        </p:spPr>
      </p:pic>
      <p:pic>
        <p:nvPicPr>
          <p:cNvPr id="8" name="Google Shape;164;p26">
            <a:extLst>
              <a:ext uri="{FF2B5EF4-FFF2-40B4-BE49-F238E27FC236}">
                <a16:creationId xmlns:a16="http://schemas.microsoft.com/office/drawing/2014/main" id="{089397C2-B2E0-4A8A-B87B-5D40C669E358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240" y="3100140"/>
            <a:ext cx="3173400" cy="2040660"/>
          </a:xfrm>
          <a:prstGeom prst="rect">
            <a:avLst/>
          </a:prstGeom>
          <a:ln w="0">
            <a:noFill/>
          </a:ln>
        </p:spPr>
      </p:pic>
      <p:pic>
        <p:nvPicPr>
          <p:cNvPr id="9" name="Google Shape;165;p26">
            <a:extLst>
              <a:ext uri="{FF2B5EF4-FFF2-40B4-BE49-F238E27FC236}">
                <a16:creationId xmlns:a16="http://schemas.microsoft.com/office/drawing/2014/main" id="{43A2E13C-90D2-4FC9-84D3-F2776BDEC026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" r="2321"/>
          <a:stretch/>
        </p:blipFill>
        <p:spPr>
          <a:xfrm>
            <a:off x="0" y="3102840"/>
            <a:ext cx="2912760" cy="2037960"/>
          </a:xfrm>
          <a:prstGeom prst="rect">
            <a:avLst/>
          </a:prstGeom>
          <a:ln w="0">
            <a:noFill/>
          </a:ln>
        </p:spPr>
      </p:pic>
      <p:pic>
        <p:nvPicPr>
          <p:cNvPr id="10" name="Google Shape;166;p26">
            <a:extLst>
              <a:ext uri="{FF2B5EF4-FFF2-40B4-BE49-F238E27FC236}">
                <a16:creationId xmlns:a16="http://schemas.microsoft.com/office/drawing/2014/main" id="{B28335CE-D022-4BC5-842F-665A2561E83F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" r="871"/>
          <a:stretch/>
        </p:blipFill>
        <p:spPr>
          <a:xfrm>
            <a:off x="3003840" y="3102840"/>
            <a:ext cx="3001320" cy="2037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1777680" y="495360"/>
            <a:ext cx="5204520" cy="57240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t">
            <a:normAutofit fontScale="91000"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" sz="2800" b="0" strike="noStrike" spc="-1">
                <a:solidFill>
                  <a:srgbClr val="C2A363"/>
                </a:solidFill>
                <a:latin typeface="Times New Roman"/>
                <a:ea typeface="Times New Roman"/>
              </a:rPr>
              <a:t>Aphrodite Beauty Spa &amp; Health Clinic</a:t>
            </a: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/>
          </p:nvPr>
        </p:nvSpPr>
        <p:spPr>
          <a:xfrm>
            <a:off x="442440" y="1293120"/>
            <a:ext cx="8076240" cy="341604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t">
            <a:normAutofit/>
          </a:bodyPr>
          <a:lstStyle/>
          <a:p>
            <a:pPr indent="0" algn="just">
              <a:lnSpc>
                <a:spcPct val="115000"/>
              </a:lnSpc>
              <a:spcAft>
                <a:spcPts val="1199"/>
              </a:spcAft>
              <a:buNone/>
              <a:tabLst>
                <a:tab pos="0" algn="l"/>
              </a:tabLst>
            </a:pP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В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хотел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Apollo Spa Resort ****+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намира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Aphrodite Beauty Spa &amp; Health Clinic -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един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от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най-големите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изискани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професионални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спа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уелнес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центрове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в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България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който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освен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всичко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останало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притежава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медицински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лиценз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Този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уникален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спа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център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подмладяване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възстановяване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заема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площ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от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2300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кв.м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където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има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35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разкошни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кабинетa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оборудвани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със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специална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светлинно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звукова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система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с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най-съвременната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апаратура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провеждане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индивидуални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процедури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като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масаж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лице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тяло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естетически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лечебни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процедури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</a:t>
            </a:r>
            <a:endParaRPr lang="en-US" sz="12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3" name="Google Shape;103;p1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195" y="2949120"/>
            <a:ext cx="3288730" cy="2194200"/>
          </a:xfrm>
          <a:prstGeom prst="rect">
            <a:avLst/>
          </a:prstGeom>
          <a:ln w="0">
            <a:noFill/>
          </a:ln>
        </p:spPr>
      </p:pic>
      <p:pic>
        <p:nvPicPr>
          <p:cNvPr id="104" name="Google Shape;104;p1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8" r="5678"/>
          <a:stretch/>
        </p:blipFill>
        <p:spPr>
          <a:xfrm>
            <a:off x="6228360" y="2949120"/>
            <a:ext cx="2915280" cy="2194200"/>
          </a:xfrm>
          <a:prstGeom prst="rect">
            <a:avLst/>
          </a:prstGeom>
          <a:ln w="0">
            <a:noFill/>
          </a:ln>
        </p:spPr>
      </p:pic>
      <p:pic>
        <p:nvPicPr>
          <p:cNvPr id="105" name="Google Shape;105;p1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" r="2000"/>
          <a:stretch/>
        </p:blipFill>
        <p:spPr>
          <a:xfrm>
            <a:off x="3130200" y="2949120"/>
            <a:ext cx="3157200" cy="2194200"/>
          </a:xfrm>
          <a:prstGeom prst="rect">
            <a:avLst/>
          </a:prstGeom>
          <a:ln w="0">
            <a:noFill/>
          </a:ln>
        </p:spPr>
      </p:pic>
      <p:pic>
        <p:nvPicPr>
          <p:cNvPr id="106" name="Google Shape;106;p19"/>
          <p:cNvPicPr/>
          <p:nvPr/>
        </p:nvPicPr>
        <p:blipFill>
          <a:blip r:embed="rId5"/>
          <a:stretch/>
        </p:blipFill>
        <p:spPr>
          <a:xfrm>
            <a:off x="367920" y="122760"/>
            <a:ext cx="1527480" cy="1102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71;p27"/>
          <p:cNvPicPr/>
          <p:nvPr/>
        </p:nvPicPr>
        <p:blipFill>
          <a:blip r:embed="rId2"/>
          <a:stretch/>
        </p:blipFill>
        <p:spPr>
          <a:xfrm>
            <a:off x="2154600" y="682200"/>
            <a:ext cx="4834800" cy="3135240"/>
          </a:xfrm>
          <a:prstGeom prst="rect">
            <a:avLst/>
          </a:prstGeom>
          <a:ln w="0">
            <a:noFill/>
          </a:ln>
        </p:spPr>
      </p:pic>
      <p:sp>
        <p:nvSpPr>
          <p:cNvPr id="140" name="Google Shape;172;p27"/>
          <p:cNvSpPr/>
          <p:nvPr/>
        </p:nvSpPr>
        <p:spPr>
          <a:xfrm>
            <a:off x="3291840" y="4049280"/>
            <a:ext cx="2334600" cy="47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t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" sz="1900" b="0" strike="noStrike" spc="-1">
                <a:solidFill>
                  <a:srgbClr val="C2A363"/>
                </a:solidFill>
                <a:latin typeface="Arial"/>
                <a:ea typeface="Arial"/>
              </a:rPr>
              <a:t>#YourSecondHome</a:t>
            </a:r>
            <a:endParaRPr lang="en-US" sz="19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/>
          </p:nvPr>
        </p:nvSpPr>
        <p:spPr>
          <a:xfrm>
            <a:off x="763560" y="3086280"/>
            <a:ext cx="7734960" cy="140868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t">
            <a:normAutofit/>
          </a:bodyPr>
          <a:lstStyle/>
          <a:p>
            <a:pPr algn="just">
              <a:lnSpc>
                <a:spcPct val="115000"/>
              </a:lnSpc>
              <a:spcAft>
                <a:spcPts val="1199"/>
              </a:spcAft>
              <a:tabLst>
                <a:tab pos="0" algn="l"/>
              </a:tabLst>
            </a:pP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BULGARIAN SUN HOTELS е </a:t>
            </a:r>
            <a:r>
              <a:rPr lang="en" sz="1100" b="0" strike="noStrike" spc="-1" err="1">
                <a:solidFill>
                  <a:srgbClr val="C2A363"/>
                </a:solidFill>
                <a:latin typeface="Arial"/>
                <a:ea typeface="Arial"/>
              </a:rPr>
              <a:t>българска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err="1">
                <a:solidFill>
                  <a:srgbClr val="C2A363"/>
                </a:solidFill>
                <a:latin typeface="Arial"/>
                <a:ea typeface="Arial"/>
              </a:rPr>
              <a:t>хотелска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err="1">
                <a:solidFill>
                  <a:srgbClr val="C2A363"/>
                </a:solidFill>
                <a:latin typeface="Arial"/>
                <a:ea typeface="Arial"/>
              </a:rPr>
              <a:t>верига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, </a:t>
            </a:r>
            <a:r>
              <a:rPr lang="en" sz="1100" b="0" strike="noStrike" spc="-1" err="1">
                <a:solidFill>
                  <a:srgbClr val="C2A363"/>
                </a:solidFill>
                <a:latin typeface="Arial"/>
                <a:ea typeface="Arial"/>
              </a:rPr>
              <a:t>управляваща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err="1">
                <a:solidFill>
                  <a:srgbClr val="C2A363"/>
                </a:solidFill>
                <a:latin typeface="Arial"/>
                <a:ea typeface="Arial"/>
              </a:rPr>
              <a:t>два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err="1">
                <a:solidFill>
                  <a:srgbClr val="C2A363"/>
                </a:solidFill>
                <a:latin typeface="Arial"/>
                <a:ea typeface="Arial"/>
              </a:rPr>
              <a:t>четиризвездни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err="1">
                <a:solidFill>
                  <a:srgbClr val="C2A363"/>
                </a:solidFill>
                <a:latin typeface="Arial"/>
                <a:ea typeface="Arial"/>
              </a:rPr>
              <a:t>хотела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и </a:t>
            </a:r>
            <a:r>
              <a:rPr lang="en" sz="1100" b="0" strike="noStrike" spc="-1" err="1">
                <a:solidFill>
                  <a:srgbClr val="C2A363"/>
                </a:solidFill>
                <a:latin typeface="Arial"/>
                <a:ea typeface="Arial"/>
              </a:rPr>
              <a:t>един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err="1">
                <a:solidFill>
                  <a:srgbClr val="C2A363"/>
                </a:solidFill>
                <a:latin typeface="Arial"/>
                <a:ea typeface="Arial"/>
              </a:rPr>
              <a:t>луксозен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err="1">
                <a:solidFill>
                  <a:srgbClr val="C2A363"/>
                </a:solidFill>
                <a:latin typeface="Arial"/>
                <a:ea typeface="Arial"/>
              </a:rPr>
              <a:t>петзвезден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err="1">
                <a:solidFill>
                  <a:srgbClr val="C2A363"/>
                </a:solidFill>
                <a:latin typeface="Arial"/>
                <a:ea typeface="Arial"/>
              </a:rPr>
              <a:t>хотел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в </a:t>
            </a:r>
            <a:r>
              <a:rPr lang="en" sz="1100" b="0" strike="noStrike" spc="-1" err="1">
                <a:solidFill>
                  <a:srgbClr val="C2A363"/>
                </a:solidFill>
                <a:latin typeface="Arial"/>
                <a:ea typeface="Arial"/>
              </a:rPr>
              <a:t>курорта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err="1">
                <a:solidFill>
                  <a:srgbClr val="C2A363"/>
                </a:solidFill>
                <a:latin typeface="Arial"/>
                <a:ea typeface="Arial"/>
              </a:rPr>
              <a:t>Златни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err="1">
                <a:solidFill>
                  <a:srgbClr val="C2A363"/>
                </a:solidFill>
                <a:latin typeface="Arial"/>
                <a:ea typeface="Arial"/>
              </a:rPr>
              <a:t>пясъци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, </a:t>
            </a:r>
            <a:r>
              <a:rPr lang="en" sz="1100" b="0" strike="noStrike" spc="-1" err="1">
                <a:solidFill>
                  <a:srgbClr val="C2A363"/>
                </a:solidFill>
                <a:latin typeface="Arial"/>
                <a:ea typeface="Arial"/>
              </a:rPr>
              <a:t>България</a:t>
            </a:r>
            <a:r>
              <a:rPr lang="en" sz="1100" spc="-1">
                <a:solidFill>
                  <a:srgbClr val="C2A363"/>
                </a:solidFill>
                <a:latin typeface="Arial"/>
                <a:ea typeface="Arial"/>
              </a:rPr>
              <a:t>.</a:t>
            </a:r>
            <a:endParaRPr lang="en-US" sz="1100" spc="-1" dirty="0">
              <a:solidFill>
                <a:srgbClr val="000000"/>
              </a:solidFill>
              <a:latin typeface="DejaVu Sans"/>
              <a:ea typeface="Arial"/>
            </a:endParaRPr>
          </a:p>
          <a:p>
            <a:pPr algn="just">
              <a:lnSpc>
                <a:spcPct val="114999"/>
              </a:lnSpc>
              <a:spcAft>
                <a:spcPts val="1199"/>
              </a:spcAft>
              <a:tabLst>
                <a:tab pos="0" algn="l"/>
              </a:tabLst>
            </a:pP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Apollo Spa Resort 4 * +, Helios Spa Hotel 4 * и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най-новият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уникален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Poseidon Beach Resort 5 *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са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добре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известни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със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своите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високи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стандарти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,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висококачествено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обслужване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и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стремежа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си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да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накарат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гостите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да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се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чувстват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като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у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дома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си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.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Ето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защо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нашето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мото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е „Your Second Home“,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защото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удовлетвореността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на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гостите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ни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е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наш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пръв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 </a:t>
            </a:r>
            <a:r>
              <a:rPr lang="en" sz="1100" b="0" strike="noStrike" spc="-1" dirty="0" err="1">
                <a:solidFill>
                  <a:srgbClr val="C2A363"/>
                </a:solidFill>
                <a:latin typeface="Arial"/>
                <a:ea typeface="Arial"/>
              </a:rPr>
              <a:t>приоритет</a:t>
            </a:r>
            <a:r>
              <a:rPr lang="en" sz="1100" b="0" strike="noStrike" spc="-1" dirty="0">
                <a:solidFill>
                  <a:srgbClr val="C2A363"/>
                </a:solidFill>
                <a:latin typeface="Arial"/>
                <a:ea typeface="Arial"/>
              </a:rPr>
              <a:t>.</a:t>
            </a:r>
            <a:endParaRPr lang="en-US" sz="11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0" name="Google Shape;60;p14"/>
          <p:cNvPicPr/>
          <p:nvPr/>
        </p:nvPicPr>
        <p:blipFill>
          <a:blip r:embed="rId2"/>
          <a:stretch/>
        </p:blipFill>
        <p:spPr>
          <a:xfrm>
            <a:off x="1646640" y="1098360"/>
            <a:ext cx="1496880" cy="1644480"/>
          </a:xfrm>
          <a:prstGeom prst="rect">
            <a:avLst/>
          </a:prstGeom>
          <a:ln w="0">
            <a:noFill/>
          </a:ln>
        </p:spPr>
      </p:pic>
      <p:pic>
        <p:nvPicPr>
          <p:cNvPr id="81" name="Google Shape;61;p14"/>
          <p:cNvPicPr/>
          <p:nvPr/>
        </p:nvPicPr>
        <p:blipFill>
          <a:blip r:embed="rId3"/>
          <a:stretch/>
        </p:blipFill>
        <p:spPr>
          <a:xfrm>
            <a:off x="6069240" y="1095120"/>
            <a:ext cx="1244520" cy="1650960"/>
          </a:xfrm>
          <a:prstGeom prst="rect">
            <a:avLst/>
          </a:prstGeom>
          <a:ln w="0">
            <a:noFill/>
          </a:ln>
        </p:spPr>
      </p:pic>
      <p:pic>
        <p:nvPicPr>
          <p:cNvPr id="82" name="Google Shape;62;p14"/>
          <p:cNvPicPr/>
          <p:nvPr/>
        </p:nvPicPr>
        <p:blipFill>
          <a:blip r:embed="rId4"/>
          <a:stretch/>
        </p:blipFill>
        <p:spPr>
          <a:xfrm>
            <a:off x="3579120" y="1060200"/>
            <a:ext cx="1825920" cy="17208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/>
          </p:nvPr>
        </p:nvSpPr>
        <p:spPr>
          <a:xfrm>
            <a:off x="512280" y="1152360"/>
            <a:ext cx="8067960" cy="341604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t">
            <a:normAutofit/>
          </a:bodyPr>
          <a:lstStyle/>
          <a:p>
            <a:pPr indent="0" algn="just">
              <a:lnSpc>
                <a:spcPct val="115000"/>
              </a:lnSpc>
              <a:spcBef>
                <a:spcPts val="1199"/>
              </a:spcBef>
              <a:buNone/>
              <a:tabLst>
                <a:tab pos="0" algn="l"/>
              </a:tabLst>
            </a:pP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Разположен на територията на природен парк "Златни пясъци" с изглед към брега на Черно море, хотел </a:t>
            </a:r>
            <a:r>
              <a:rPr lang="en" sz="1200" b="1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Apollo Spa Resort ****+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се намира само на 30 минути от международно летище Варна и съчетава красота и спокойствие на древната гора и спиращите дъха пейзажи на Черно море.</a:t>
            </a:r>
            <a:endParaRPr lang="en-US" sz="1200" b="0" strike="noStrike" spc="-1" dirty="0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15000"/>
              </a:lnSpc>
              <a:spcBef>
                <a:spcPts val="1800"/>
              </a:spcBef>
              <a:buNone/>
              <a:tabLst>
                <a:tab pos="0" algn="l"/>
              </a:tabLst>
            </a:pPr>
            <a:r>
              <a:rPr lang="en" sz="1200" b="1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Apollo Spa Resort ****+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разполага с разнообразие от стаи, които отговарят на нуждите на всеки гост – от самостоятелни пътувания до ваканции за цели семейства. Хотелът разполага с 196 модерно обзаведени стаи и апартаменти, които предоставят на своите гости невероятна гледка към уникална плажна ивица на брега на Черно море, както и към дивните гори на природен парк „Златни пясъци“. </a:t>
            </a:r>
            <a:endParaRPr lang="en-US" sz="1200" b="0" strike="noStrike" spc="-1" dirty="0">
              <a:solidFill>
                <a:srgbClr val="000000"/>
              </a:solidFill>
              <a:latin typeface="Arial"/>
            </a:endParaRPr>
          </a:p>
          <a:p>
            <a:pPr indent="0" algn="just">
              <a:lnSpc>
                <a:spcPct val="115000"/>
              </a:lnSpc>
              <a:spcBef>
                <a:spcPts val="1800"/>
              </a:spcBef>
              <a:buNone/>
              <a:tabLst>
                <a:tab pos="0" algn="l"/>
              </a:tabLst>
            </a:pPr>
            <a:endParaRPr lang="en-US" sz="1200" b="0" strike="noStrike" spc="-1" dirty="0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15000"/>
              </a:lnSpc>
              <a:spcBef>
                <a:spcPts val="1800"/>
              </a:spcBef>
              <a:spcAft>
                <a:spcPts val="1199"/>
              </a:spcAft>
              <a:buNone/>
              <a:tabLst>
                <a:tab pos="0" algn="l"/>
              </a:tabLst>
            </a:pPr>
            <a:endParaRPr lang="en-US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Google Shape;68;p15"/>
          <p:cNvSpPr/>
          <p:nvPr/>
        </p:nvSpPr>
        <p:spPr>
          <a:xfrm>
            <a:off x="563400" y="492480"/>
            <a:ext cx="8016480" cy="72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t">
            <a:spAutoFit/>
          </a:bodyPr>
          <a:lstStyle/>
          <a:p>
            <a:pPr marL="457200">
              <a:lnSpc>
                <a:spcPct val="115000"/>
              </a:lnSpc>
              <a:spcBef>
                <a:spcPts val="1199"/>
              </a:spcBef>
              <a:spcAft>
                <a:spcPts val="1199"/>
              </a:spcAft>
              <a:tabLst>
                <a:tab pos="0" algn="l"/>
              </a:tabLst>
            </a:pPr>
            <a:r>
              <a:rPr lang="en" sz="2200" b="0" strike="noStrike" spc="-1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3090" b="0" strike="noStrike" spc="-1">
                <a:solidFill>
                  <a:srgbClr val="C2A363"/>
                </a:solidFill>
                <a:latin typeface="Times New Roman"/>
                <a:ea typeface="Times New Roman"/>
              </a:rPr>
              <a:t> Apollo Spa Resort ****+ Ultra All Inclusive</a:t>
            </a:r>
            <a:endParaRPr lang="en-US" sz="3090" b="0" strike="noStrike" spc="-1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85" name="Google Shape;69;p15"/>
          <p:cNvPicPr/>
          <p:nvPr/>
        </p:nvPicPr>
        <p:blipFill>
          <a:blip r:embed="rId2"/>
          <a:stretch/>
        </p:blipFill>
        <p:spPr>
          <a:xfrm>
            <a:off x="442440" y="291600"/>
            <a:ext cx="737280" cy="810000"/>
          </a:xfrm>
          <a:prstGeom prst="rect">
            <a:avLst/>
          </a:prstGeom>
          <a:ln w="0">
            <a:noFill/>
          </a:ln>
        </p:spPr>
      </p:pic>
      <p:pic>
        <p:nvPicPr>
          <p:cNvPr id="86" name="Google Shape;70;p1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26" b="23326"/>
          <a:stretch/>
        </p:blipFill>
        <p:spPr>
          <a:xfrm>
            <a:off x="2947680" y="3244680"/>
            <a:ext cx="3260880" cy="1898280"/>
          </a:xfrm>
          <a:prstGeom prst="rect">
            <a:avLst/>
          </a:prstGeom>
          <a:ln w="0">
            <a:noFill/>
          </a:ln>
        </p:spPr>
      </p:pic>
      <p:pic>
        <p:nvPicPr>
          <p:cNvPr id="87" name="Google Shape;71;p15"/>
          <p:cNvPicPr/>
          <p:nvPr/>
        </p:nvPicPr>
        <p:blipFill>
          <a:blip r:embed="rId4"/>
          <a:srcRect l="-1102" t="8207"/>
          <a:stretch/>
        </p:blipFill>
        <p:spPr>
          <a:xfrm>
            <a:off x="6374880" y="3244680"/>
            <a:ext cx="2770920" cy="1898280"/>
          </a:xfrm>
          <a:prstGeom prst="rect">
            <a:avLst/>
          </a:prstGeom>
          <a:ln w="0">
            <a:noFill/>
          </a:ln>
        </p:spPr>
      </p:pic>
      <p:pic>
        <p:nvPicPr>
          <p:cNvPr id="88" name="Google Shape;72;p15"/>
          <p:cNvPicPr/>
          <p:nvPr/>
        </p:nvPicPr>
        <p:blipFill>
          <a:blip r:embed="rId5"/>
          <a:srcRect b="15271"/>
          <a:stretch/>
        </p:blipFill>
        <p:spPr>
          <a:xfrm>
            <a:off x="0" y="3244680"/>
            <a:ext cx="2755800" cy="1898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/>
          </p:nvPr>
        </p:nvSpPr>
        <p:spPr>
          <a:xfrm>
            <a:off x="442440" y="1363320"/>
            <a:ext cx="4891680" cy="341604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t">
            <a:normAutofit/>
          </a:bodyPr>
          <a:lstStyle/>
          <a:p>
            <a:pPr indent="0" algn="just">
              <a:lnSpc>
                <a:spcPct val="108000"/>
              </a:lnSpc>
              <a:spcBef>
                <a:spcPts val="1199"/>
              </a:spcBef>
              <a:buNone/>
              <a:tabLst>
                <a:tab pos="0" algn="l"/>
              </a:tabLst>
            </a:pP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Всички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стаи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в </a:t>
            </a:r>
            <a:r>
              <a:rPr lang="en" sz="1200" b="1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Apollo Spa Resort ****+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разполагат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с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удобни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работни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кътове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телевизор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с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плосък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екран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LCD,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собствена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тераса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с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възхитителна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гледка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легла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Sweet Dreams,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високоскоростен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интернет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централен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климатик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ютия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дъска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гладене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сейф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сервиз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приготвяне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чай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кафе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радиобудилник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с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извод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MP3,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телефон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с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гласова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поща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възможност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пренос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данни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както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мини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бар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</a:t>
            </a:r>
            <a:endParaRPr lang="en-US" sz="1200" b="0" strike="noStrike" spc="-1" dirty="0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8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разположение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гостите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хотела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вътрешен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два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външни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басейна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един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от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които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с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пързалки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многофункционално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игрище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тенис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волейбол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</a:rPr>
              <a:t> с </a:t>
            </a:r>
            <a:r>
              <a:rPr lang="en" sz="1200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предварителна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заявка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ежедневна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спортна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програма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фитнес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център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сауна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парна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баня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най-малките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гости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сме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предвидили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детски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клуб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площадка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игра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анимация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</a:t>
            </a:r>
            <a:endParaRPr lang="en" sz="1200" b="0" strike="noStrike" spc="-1" dirty="0">
              <a:solidFill>
                <a:srgbClr val="C2A363"/>
              </a:solidFill>
              <a:latin typeface="Times New Roman"/>
            </a:endParaRPr>
          </a:p>
          <a:p>
            <a:pPr indent="0">
              <a:lnSpc>
                <a:spcPct val="115000"/>
              </a:lnSpc>
              <a:spcBef>
                <a:spcPts val="799"/>
              </a:spcBef>
              <a:spcAft>
                <a:spcPts val="1199"/>
              </a:spcAft>
              <a:buNone/>
              <a:tabLst>
                <a:tab pos="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0" name="Google Shape;78;p16"/>
          <p:cNvPicPr/>
          <p:nvPr/>
        </p:nvPicPr>
        <p:blipFill>
          <a:blip r:embed="rId2"/>
          <a:stretch/>
        </p:blipFill>
        <p:spPr>
          <a:xfrm>
            <a:off x="442440" y="291600"/>
            <a:ext cx="737280" cy="810000"/>
          </a:xfrm>
          <a:prstGeom prst="rect">
            <a:avLst/>
          </a:prstGeom>
          <a:ln w="0">
            <a:noFill/>
          </a:ln>
        </p:spPr>
      </p:pic>
      <p:pic>
        <p:nvPicPr>
          <p:cNvPr id="91" name="Google Shape;79;p16"/>
          <p:cNvPicPr/>
          <p:nvPr/>
        </p:nvPicPr>
        <p:blipFill>
          <a:blip r:embed="rId3"/>
          <a:srcRect t="10652" r="12055"/>
          <a:stretch/>
        </p:blipFill>
        <p:spPr>
          <a:xfrm>
            <a:off x="5706000" y="200880"/>
            <a:ext cx="3437640" cy="2329200"/>
          </a:xfrm>
          <a:prstGeom prst="rect">
            <a:avLst/>
          </a:prstGeom>
          <a:ln w="0">
            <a:noFill/>
          </a:ln>
        </p:spPr>
      </p:pic>
      <p:pic>
        <p:nvPicPr>
          <p:cNvPr id="92" name="Google Shape;80;p16"/>
          <p:cNvPicPr/>
          <p:nvPr/>
        </p:nvPicPr>
        <p:blipFill>
          <a:blip r:embed="rId4"/>
          <a:srcRect l="-4300" r="4300" b="-6858"/>
          <a:stretch/>
        </p:blipFill>
        <p:spPr>
          <a:xfrm>
            <a:off x="5565600" y="2746080"/>
            <a:ext cx="3578040" cy="23972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/>
          </p:nvPr>
        </p:nvSpPr>
        <p:spPr>
          <a:xfrm>
            <a:off x="442440" y="1152360"/>
            <a:ext cx="4198320" cy="341604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t">
            <a:normAutofit/>
          </a:bodyPr>
          <a:lstStyle/>
          <a:p>
            <a:pPr indent="0" algn="just">
              <a:lnSpc>
                <a:spcPct val="115000"/>
              </a:lnSpc>
              <a:spcAft>
                <a:spcPts val="1199"/>
              </a:spcAft>
              <a:buNone/>
              <a:tabLst>
                <a:tab pos="0" algn="l"/>
              </a:tabLst>
            </a:pP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Съвременният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ресторант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Demeter е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отворен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гостите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през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целия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ден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предлага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богато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разнообразие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от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прясно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приготвени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ястия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от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традиционна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българска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международна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кухня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в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съвременна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обстановка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ежедневно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готвене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живо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развлечения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Ресторант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Demeter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сервира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закуска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обяд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вечеря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блок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маса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Разполагаме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с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оборудване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приготвяне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бебешка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храна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 На разположение на гостите са също така красива открита тераса, лоби бар, бар край басейна, както и нощен клуб Apollo - идеално място за провеждане на фирмени събития, светски вечери и частни тържества.</a:t>
            </a:r>
            <a:endParaRPr lang="ru-RU" sz="1200" b="0" strike="noStrike" spc="-1" dirty="0">
              <a:solidFill>
                <a:srgbClr val="C2A363"/>
              </a:solidFill>
              <a:latin typeface="Times New Roman"/>
              <a:ea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1199"/>
              </a:spcAft>
              <a:buNone/>
              <a:tabLst>
                <a:tab pos="0" algn="l"/>
              </a:tabLst>
            </a:pP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Изхранването, което се предлага при настаняване в хотела, е на база Ultra All Inclusive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</a:rPr>
              <a:t>.</a:t>
            </a:r>
            <a:endParaRPr lang="en-US" sz="12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4" name="Google Shape;86;p17"/>
          <p:cNvPicPr/>
          <p:nvPr/>
        </p:nvPicPr>
        <p:blipFill>
          <a:blip r:embed="rId2"/>
          <a:stretch/>
        </p:blipFill>
        <p:spPr>
          <a:xfrm>
            <a:off x="442440" y="291600"/>
            <a:ext cx="737280" cy="810000"/>
          </a:xfrm>
          <a:prstGeom prst="rect">
            <a:avLst/>
          </a:prstGeom>
          <a:ln w="0"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7A45D6-6A8E-4211-BE3E-F17672D4E3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720" y="1123740"/>
            <a:ext cx="4196160" cy="31471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/>
          </p:nvPr>
        </p:nvSpPr>
        <p:spPr>
          <a:xfrm>
            <a:off x="442440" y="1152360"/>
            <a:ext cx="8106480" cy="341604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t">
            <a:normAutofit/>
          </a:bodyPr>
          <a:lstStyle/>
          <a:p>
            <a:pPr algn="just">
              <a:lnSpc>
                <a:spcPct val="115000"/>
              </a:lnSpc>
              <a:tabLst>
                <a:tab pos="0" algn="l"/>
              </a:tabLst>
            </a:pP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Хотелът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е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близо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известни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забележителности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като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центъра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Златни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пясъци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</a:rPr>
              <a:t>,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„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Аладжа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манастир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</a:rPr>
              <a:t>“, </a:t>
            </a:r>
            <a:r>
              <a:rPr lang="en" sz="1200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както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до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spc="-1" dirty="0" err="1">
                <a:solidFill>
                  <a:srgbClr val="C2A363"/>
                </a:solidFill>
                <a:latin typeface="Times New Roman"/>
                <a:ea typeface="Times New Roman"/>
                <a:cs typeface="Times New Roman"/>
              </a:rPr>
              <a:t>аквапарк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  <a:cs typeface="Times New Roman"/>
              </a:rPr>
              <a:t> „</a:t>
            </a:r>
            <a:r>
              <a:rPr lang="en" sz="1200" spc="-1" dirty="0" err="1">
                <a:solidFill>
                  <a:srgbClr val="C2A363"/>
                </a:solidFill>
                <a:latin typeface="Times New Roman"/>
                <a:ea typeface="Times New Roman"/>
                <a:cs typeface="Times New Roman"/>
              </a:rPr>
              <a:t>Акваманиа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  <a:cs typeface="Times New Roman"/>
              </a:rPr>
              <a:t>“, </a:t>
            </a:r>
            <a:r>
              <a:rPr lang="en" sz="1200" spc="-1" dirty="0" err="1">
                <a:solidFill>
                  <a:srgbClr val="C2A363"/>
                </a:solidFill>
                <a:latin typeface="Times New Roman"/>
                <a:ea typeface="Times New Roman"/>
                <a:cs typeface="Times New Roman"/>
              </a:rPr>
              <a:t>разположен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en" sz="1200" spc="-1" dirty="0" err="1">
                <a:solidFill>
                  <a:srgbClr val="C2A363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  <a:cs typeface="Times New Roman"/>
              </a:rPr>
              <a:t> 12км в </a:t>
            </a:r>
            <a:r>
              <a:rPr lang="en" sz="1200" spc="-1" dirty="0" err="1">
                <a:solidFill>
                  <a:srgbClr val="C2A363"/>
                </a:solidFill>
                <a:latin typeface="Times New Roman"/>
                <a:ea typeface="Times New Roman"/>
                <a:cs typeface="Times New Roman"/>
              </a:rPr>
              <a:t>Албена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</a:rPr>
              <a:t>. 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Хотелът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</a:rPr>
              <a:t> 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едва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450 м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от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плажа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като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всички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гости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хотела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могат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насладят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разходка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с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мини-влакче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плаж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Ривиера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Най-близкото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летище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е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летище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Варна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разположено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18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км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от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хотела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</a:t>
            </a:r>
            <a:endParaRPr lang="en-US" sz="1200" b="0" strike="noStrike" spc="-1" dirty="0">
              <a:solidFill>
                <a:srgbClr val="000000"/>
              </a:solidFill>
              <a:latin typeface="Arial"/>
            </a:endParaRPr>
          </a:p>
          <a:p>
            <a:pPr indent="0" algn="just">
              <a:lnSpc>
                <a:spcPct val="115000"/>
              </a:lnSpc>
              <a:spcBef>
                <a:spcPts val="1199"/>
              </a:spcBef>
              <a:buNone/>
              <a:tabLst>
                <a:tab pos="0" algn="l"/>
              </a:tabLst>
            </a:pP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С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прекрасен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изглед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към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Черно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море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потопен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в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спокойствието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дивния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природен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парк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хотел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Apollo Spa Resort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остава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верен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духа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българското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гостоприемство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</a:t>
            </a:r>
            <a:endParaRPr lang="en-US" sz="12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7" name="Google Shape;93;p18"/>
          <p:cNvPicPr/>
          <p:nvPr/>
        </p:nvPicPr>
        <p:blipFill>
          <a:blip r:embed="rId2"/>
          <a:stretch/>
        </p:blipFill>
        <p:spPr>
          <a:xfrm>
            <a:off x="442440" y="291600"/>
            <a:ext cx="737280" cy="810000"/>
          </a:xfrm>
          <a:prstGeom prst="rect">
            <a:avLst/>
          </a:prstGeom>
          <a:ln w="0">
            <a:noFill/>
          </a:ln>
        </p:spPr>
      </p:pic>
      <p:pic>
        <p:nvPicPr>
          <p:cNvPr id="99" name="Google Shape;95;p18"/>
          <p:cNvPicPr/>
          <p:nvPr/>
        </p:nvPicPr>
        <p:blipFill>
          <a:blip r:embed="rId3"/>
          <a:stretch/>
        </p:blipFill>
        <p:spPr>
          <a:xfrm>
            <a:off x="3094200" y="2849040"/>
            <a:ext cx="2955240" cy="1951560"/>
          </a:xfrm>
          <a:prstGeom prst="rect">
            <a:avLst/>
          </a:prstGeom>
          <a:ln w="0">
            <a:noFill/>
          </a:ln>
        </p:spPr>
      </p:pic>
      <p:pic>
        <p:nvPicPr>
          <p:cNvPr id="100" name="Google Shape;96;p18"/>
          <p:cNvPicPr/>
          <p:nvPr/>
        </p:nvPicPr>
        <p:blipFill>
          <a:blip r:embed="rId4"/>
          <a:stretch/>
        </p:blipFill>
        <p:spPr>
          <a:xfrm>
            <a:off x="-11880" y="2851560"/>
            <a:ext cx="2955240" cy="1949040"/>
          </a:xfrm>
          <a:prstGeom prst="rect">
            <a:avLst/>
          </a:prstGeom>
          <a:ln w="0">
            <a:noFill/>
          </a:ln>
        </p:spPr>
      </p:pic>
      <p:pic>
        <p:nvPicPr>
          <p:cNvPr id="7" name="Google Shape;96;p18">
            <a:extLst>
              <a:ext uri="{FF2B5EF4-FFF2-40B4-BE49-F238E27FC236}">
                <a16:creationId xmlns:a16="http://schemas.microsoft.com/office/drawing/2014/main" id="{987F9FA5-9064-4571-88C5-675E1ED49F8F}"/>
              </a:ext>
            </a:extLst>
          </p:cNvPr>
          <p:cNvPicPr/>
          <p:nvPr/>
        </p:nvPicPr>
        <p:blipFill>
          <a:blip r:embed="rId5"/>
          <a:srcRect l="15368" t="18752" r="35842" b="32444"/>
          <a:stretch/>
        </p:blipFill>
        <p:spPr>
          <a:xfrm>
            <a:off x="6200280" y="2849040"/>
            <a:ext cx="2921760" cy="19468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627139" y="561381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t">
            <a:normAutofit fontScale="90000"/>
          </a:bodyPr>
          <a:lstStyle/>
          <a:p>
            <a:pPr marL="370800" indent="0">
              <a:lnSpc>
                <a:spcPct val="115000"/>
              </a:lnSpc>
              <a:spcBef>
                <a:spcPts val="1199"/>
              </a:spcBef>
              <a:buNone/>
              <a:tabLst>
                <a:tab pos="0" algn="l"/>
              </a:tabLst>
            </a:pPr>
            <a:r>
              <a:rPr lang="en" sz="2200" b="0" strike="noStrike" spc="-1">
                <a:solidFill>
                  <a:srgbClr val="C2A363"/>
                </a:solidFill>
                <a:latin typeface="Times New Roman"/>
                <a:ea typeface="Times New Roman"/>
              </a:rPr>
              <a:t>     </a:t>
            </a:r>
            <a:r>
              <a:rPr lang="en" sz="3090" b="0" strike="noStrike" spc="-1">
                <a:solidFill>
                  <a:srgbClr val="C2A363"/>
                </a:solidFill>
                <a:latin typeface="Times New Roman"/>
                <a:ea typeface="Times New Roman"/>
              </a:rPr>
              <a:t> Helios Spa**** All Inclusive</a:t>
            </a:r>
            <a:endParaRPr lang="en-US" sz="3090" b="0" strike="noStrike" spc="-1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15000"/>
              </a:lnSpc>
              <a:spcBef>
                <a:spcPts val="1199"/>
              </a:spcBef>
              <a:buNone/>
              <a:tabLst>
                <a:tab pos="0" algn="l"/>
              </a:tabLst>
            </a:pP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1199"/>
              </a:spcBef>
              <a:buNone/>
              <a:tabLst>
                <a:tab pos="0" algn="l"/>
              </a:tabLst>
            </a:pP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/>
          </p:nvPr>
        </p:nvSpPr>
        <p:spPr>
          <a:xfrm>
            <a:off x="488520" y="1000672"/>
            <a:ext cx="8166960" cy="325476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t">
            <a:normAutofit/>
          </a:bodyPr>
          <a:lstStyle/>
          <a:p>
            <a:pPr algn="just">
              <a:lnSpc>
                <a:spcPct val="115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Забележителният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архитектурен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комплекс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1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Helios Spa ****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е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разположен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сред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древната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гора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природен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парк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„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Златни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пясъци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", с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гледка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към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лазурното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Черно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море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 В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близост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намират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забележителностите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Аладжа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манастир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атрактивни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места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пазаруване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в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центъра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курорта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само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450 м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от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плажната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ивица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</a:rPr>
              <a:t>, </a:t>
            </a:r>
            <a:r>
              <a:rPr lang="en" sz="1200" spc="-1" dirty="0" err="1">
                <a:solidFill>
                  <a:srgbClr val="C2A363"/>
                </a:solidFill>
                <a:latin typeface="Times New Roman"/>
                <a:ea typeface="Times New Roman"/>
                <a:cs typeface="Times New Roman"/>
              </a:rPr>
              <a:t>както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  <a:cs typeface="Times New Roman"/>
              </a:rPr>
              <a:t> и </a:t>
            </a:r>
            <a:r>
              <a:rPr lang="en" sz="1200" spc="-1" dirty="0" err="1">
                <a:solidFill>
                  <a:srgbClr val="C2A363"/>
                </a:solidFill>
                <a:latin typeface="Times New Roman"/>
                <a:ea typeface="Times New Roman"/>
                <a:cs typeface="Times New Roman"/>
              </a:rPr>
              <a:t>аквапарк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  <a:cs typeface="Times New Roman"/>
              </a:rPr>
              <a:t> „</a:t>
            </a:r>
            <a:r>
              <a:rPr lang="en" sz="1200" spc="-1" dirty="0" err="1">
                <a:solidFill>
                  <a:srgbClr val="C2A363"/>
                </a:solidFill>
                <a:latin typeface="Times New Roman"/>
                <a:ea typeface="Times New Roman"/>
                <a:cs typeface="Times New Roman"/>
              </a:rPr>
              <a:t>Акваманиа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  <a:cs typeface="Times New Roman"/>
              </a:rPr>
              <a:t>“, </a:t>
            </a:r>
            <a:r>
              <a:rPr lang="en" sz="1200" spc="-1" dirty="0" err="1">
                <a:solidFill>
                  <a:srgbClr val="C2A363"/>
                </a:solidFill>
                <a:latin typeface="Times New Roman"/>
                <a:ea typeface="Times New Roman"/>
                <a:cs typeface="Times New Roman"/>
              </a:rPr>
              <a:t>разположен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en" sz="1200" spc="-1" dirty="0" err="1">
                <a:solidFill>
                  <a:srgbClr val="C2A363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  <a:cs typeface="Times New Roman"/>
              </a:rPr>
              <a:t> 12км в </a:t>
            </a:r>
            <a:r>
              <a:rPr lang="en" sz="1200" spc="-1" dirty="0" err="1">
                <a:solidFill>
                  <a:srgbClr val="C2A363"/>
                </a:solidFill>
                <a:latin typeface="Times New Roman"/>
                <a:ea typeface="Times New Roman"/>
                <a:cs typeface="Times New Roman"/>
              </a:rPr>
              <a:t>Албена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</a:rPr>
              <a:t>.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Хотел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Helios Spa ****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намира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в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непосредствена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близост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Apollo Spa Resort ****+,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като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двата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хотела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споделят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общи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части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</a:t>
            </a:r>
            <a:endParaRPr lang="en-US" sz="1200" b="0" strike="noStrike" spc="-1" dirty="0">
              <a:solidFill>
                <a:srgbClr val="000000"/>
              </a:solidFill>
              <a:latin typeface="Arial"/>
            </a:endParaRPr>
          </a:p>
          <a:p>
            <a:pPr indent="0" algn="just">
              <a:lnSpc>
                <a:spcPct val="100000"/>
              </a:lnSpc>
              <a:spcBef>
                <a:spcPts val="1800"/>
              </a:spcBef>
              <a:buNone/>
              <a:tabLst>
                <a:tab pos="0" algn="l"/>
              </a:tabLst>
            </a:pPr>
            <a:r>
              <a:rPr lang="en" sz="1200" b="1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Хотел</a:t>
            </a:r>
            <a:r>
              <a:rPr lang="en" sz="1200" b="1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Helios Spa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****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разполага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със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204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двойни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фамилни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стаи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апартаменти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Всеки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детайл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носи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удобство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изисканост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  <a:p>
            <a:pPr indent="0" algn="just">
              <a:lnSpc>
                <a:spcPct val="108000"/>
              </a:lnSpc>
              <a:spcBef>
                <a:spcPts val="1199"/>
              </a:spcBef>
              <a:buNone/>
              <a:tabLst>
                <a:tab pos="0" algn="l"/>
              </a:tabLst>
            </a:pP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Независимо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дали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изберете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стая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с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изглед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към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парка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или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към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морето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ще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събудят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тишината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морския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бриз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мирисът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гора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лъчите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изгряващото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слънце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Комфорт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уют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в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които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създадете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своето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лично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пространство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получите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своята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мечтана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почивка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  <a:p>
            <a:pPr indent="0" algn="just">
              <a:lnSpc>
                <a:spcPct val="115000"/>
              </a:lnSpc>
              <a:spcBef>
                <a:spcPts val="1199"/>
              </a:spcBef>
              <a:buNone/>
              <a:tabLst>
                <a:tab pos="0" algn="l"/>
              </a:tabLst>
            </a:pP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15000"/>
              </a:lnSpc>
              <a:spcBef>
                <a:spcPts val="1800"/>
              </a:spcBef>
              <a:spcAft>
                <a:spcPts val="1199"/>
              </a:spcAft>
              <a:buNone/>
              <a:tabLst>
                <a:tab pos="0" algn="l"/>
              </a:tabLst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9" name="Google Shape;113;p20"/>
          <p:cNvPicPr/>
          <p:nvPr/>
        </p:nvPicPr>
        <p:blipFill>
          <a:blip r:embed="rId2"/>
          <a:stretch/>
        </p:blipFill>
        <p:spPr>
          <a:xfrm>
            <a:off x="485316" y="188289"/>
            <a:ext cx="613080" cy="813600"/>
          </a:xfrm>
          <a:prstGeom prst="rect">
            <a:avLst/>
          </a:prstGeom>
          <a:ln w="0">
            <a:noFill/>
          </a:ln>
        </p:spPr>
      </p:pic>
      <p:pic>
        <p:nvPicPr>
          <p:cNvPr id="111" name="Google Shape;115;p20"/>
          <p:cNvPicPr/>
          <p:nvPr/>
        </p:nvPicPr>
        <p:blipFill>
          <a:blip r:embed="rId3"/>
          <a:srcRect r="21736"/>
          <a:stretch/>
        </p:blipFill>
        <p:spPr>
          <a:xfrm>
            <a:off x="0" y="3564360"/>
            <a:ext cx="2089080" cy="1578600"/>
          </a:xfrm>
          <a:prstGeom prst="rect">
            <a:avLst/>
          </a:prstGeom>
          <a:ln w="0">
            <a:noFill/>
          </a:ln>
        </p:spPr>
      </p:pic>
      <p:pic>
        <p:nvPicPr>
          <p:cNvPr id="112" name="Google Shape;116;p20"/>
          <p:cNvPicPr/>
          <p:nvPr/>
        </p:nvPicPr>
        <p:blipFill>
          <a:blip r:embed="rId4"/>
          <a:stretch/>
        </p:blipFill>
        <p:spPr>
          <a:xfrm>
            <a:off x="4489200" y="3564360"/>
            <a:ext cx="2338920" cy="1578600"/>
          </a:xfrm>
          <a:prstGeom prst="rect">
            <a:avLst/>
          </a:prstGeom>
          <a:ln w="0">
            <a:noFill/>
          </a:ln>
        </p:spPr>
      </p:pic>
      <p:pic>
        <p:nvPicPr>
          <p:cNvPr id="113" name="Google Shape;117;p20"/>
          <p:cNvPicPr/>
          <p:nvPr/>
        </p:nvPicPr>
        <p:blipFill>
          <a:blip r:embed="rId5"/>
          <a:srcRect r="10132"/>
          <a:stretch/>
        </p:blipFill>
        <p:spPr>
          <a:xfrm>
            <a:off x="6883560" y="3564360"/>
            <a:ext cx="2260080" cy="1578600"/>
          </a:xfrm>
          <a:prstGeom prst="rect">
            <a:avLst/>
          </a:prstGeom>
          <a:ln w="0">
            <a:noFill/>
          </a:ln>
        </p:spPr>
      </p:pic>
      <p:pic>
        <p:nvPicPr>
          <p:cNvPr id="9" name="Google Shape;117;p20">
            <a:extLst>
              <a:ext uri="{FF2B5EF4-FFF2-40B4-BE49-F238E27FC236}">
                <a16:creationId xmlns:a16="http://schemas.microsoft.com/office/drawing/2014/main" id="{C9B8DF47-56B0-4145-A04F-7008FC316F99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2119680" y="3559320"/>
            <a:ext cx="2336760" cy="1586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/>
          </p:nvPr>
        </p:nvSpPr>
        <p:spPr>
          <a:xfrm>
            <a:off x="442080" y="1329120"/>
            <a:ext cx="4129560" cy="348840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t">
            <a:noAutofit/>
          </a:bodyPr>
          <a:lstStyle/>
          <a:p>
            <a:pPr algn="just">
              <a:lnSpc>
                <a:spcPct val="108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en" sz="1200" b="1" spc="-1" dirty="0">
                <a:solidFill>
                  <a:srgbClr val="C2A363"/>
                </a:solidFill>
                <a:latin typeface="Times New Roman"/>
                <a:ea typeface="Times New Roman"/>
              </a:rPr>
              <a:t>Main Restaurant Helios в</a:t>
            </a:r>
            <a:r>
              <a:rPr lang="en" sz="1200" b="1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1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хотел</a:t>
            </a:r>
            <a:r>
              <a:rPr lang="en" sz="1200" b="1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Helios Spa</a:t>
            </a:r>
            <a:r>
              <a:rPr lang="en" sz="1200" b="1" spc="-1" dirty="0">
                <a:solidFill>
                  <a:srgbClr val="C2A363"/>
                </a:solidFill>
                <a:latin typeface="Times New Roman"/>
                <a:ea typeface="Times New Roman"/>
              </a:rPr>
              <a:t> 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предлага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гостите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уникална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атмосфера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широка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гама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от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прясно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приготвени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ястия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специална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селекция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от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напитки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Този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модерен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ресторант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предлага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закуска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бюфет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обяд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вечеря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както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снакс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сладолед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гостите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база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All Inclusive.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</a:rPr>
              <a:t> </a:t>
            </a:r>
            <a:r>
              <a:rPr lang="en" sz="1200" b="1" spc="-1" dirty="0">
                <a:solidFill>
                  <a:srgbClr val="C2A363"/>
                </a:solidFill>
                <a:latin typeface="Times New Roman"/>
                <a:ea typeface="Times New Roman"/>
                <a:cs typeface="Times New Roman"/>
              </a:rPr>
              <a:t>Main Restaurant Helios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</a:rPr>
              <a:t> 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притежава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всичко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необходимо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перфектната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семейна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или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романтична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вечеря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така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че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превърне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обикновеното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хранене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в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едно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необикновено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преживяване</a:t>
            </a:r>
            <a:endParaRPr lang="en-US" sz="1200" b="0" strike="noStrike" spc="-1" dirty="0" err="1">
              <a:solidFill>
                <a:srgbClr val="000000"/>
              </a:solidFill>
              <a:latin typeface="Arial"/>
            </a:endParaRPr>
          </a:p>
          <a:p>
            <a:pPr indent="0" algn="just">
              <a:lnSpc>
                <a:spcPct val="108000"/>
              </a:lnSpc>
              <a:spcBef>
                <a:spcPts val="1199"/>
              </a:spcBef>
              <a:buNone/>
              <a:tabLst>
                <a:tab pos="0" algn="l"/>
              </a:tabLst>
            </a:pP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Изхранването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което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предлага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настаняване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в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хотела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е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база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ALL-Inclusive</a:t>
            </a:r>
            <a:endParaRPr lang="en-US" sz="1200" b="0" strike="noStrike" spc="-1" dirty="0" err="1">
              <a:solidFill>
                <a:srgbClr val="000000"/>
              </a:solidFill>
              <a:latin typeface="Arial"/>
            </a:endParaRPr>
          </a:p>
          <a:p>
            <a:pPr indent="0" algn="just">
              <a:lnSpc>
                <a:spcPct val="108000"/>
              </a:lnSpc>
              <a:spcBef>
                <a:spcPts val="1199"/>
              </a:spcBef>
              <a:spcAft>
                <a:spcPts val="799"/>
              </a:spcAft>
              <a:buNone/>
              <a:tabLst>
                <a:tab pos="0" algn="l"/>
              </a:tabLst>
            </a:pP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5" name="Google Shape;123;p21"/>
          <p:cNvPicPr/>
          <p:nvPr/>
        </p:nvPicPr>
        <p:blipFill>
          <a:blip r:embed="rId2"/>
          <a:stretch/>
        </p:blipFill>
        <p:spPr>
          <a:xfrm>
            <a:off x="492120" y="324360"/>
            <a:ext cx="613080" cy="813600"/>
          </a:xfrm>
          <a:prstGeom prst="rect">
            <a:avLst/>
          </a:prstGeom>
          <a:ln w="0">
            <a:noFill/>
          </a:ln>
        </p:spPr>
      </p:pic>
      <p:pic>
        <p:nvPicPr>
          <p:cNvPr id="116" name="Google Shape;124;p21"/>
          <p:cNvPicPr/>
          <p:nvPr/>
        </p:nvPicPr>
        <p:blipFill>
          <a:blip r:embed="rId3"/>
          <a:srcRect r="6402"/>
          <a:stretch/>
        </p:blipFill>
        <p:spPr>
          <a:xfrm>
            <a:off x="4922640" y="1474560"/>
            <a:ext cx="3645720" cy="264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/>
          </p:nvPr>
        </p:nvSpPr>
        <p:spPr>
          <a:xfrm>
            <a:off x="432000" y="1138320"/>
            <a:ext cx="5756040" cy="341604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t">
            <a:noAutofit/>
          </a:bodyPr>
          <a:lstStyle/>
          <a:p>
            <a:pPr algn="just">
              <a:lnSpc>
                <a:spcPct val="105000"/>
              </a:lnSpc>
              <a:spcBef>
                <a:spcPts val="1199"/>
              </a:spcBef>
              <a:tabLst>
                <a:tab pos="0" algn="l"/>
              </a:tabLst>
            </a:pP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Хотелът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предлага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гостите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фитнес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център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два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външни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един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вътрешен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отопляем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басейн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а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така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също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тенис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корт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игрище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волейбол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</a:rPr>
              <a:t> с </a:t>
            </a:r>
            <a:r>
              <a:rPr lang="en" sz="1200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предварителна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заявка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(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общи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площ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с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хотел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Apollo Spa Resort).</a:t>
            </a:r>
            <a:endParaRPr lang="en-US" sz="1200" b="0" strike="noStrike" spc="-1" dirty="0">
              <a:solidFill>
                <a:srgbClr val="000000"/>
              </a:solidFill>
              <a:latin typeface="Arial"/>
            </a:endParaRPr>
          </a:p>
          <a:p>
            <a:pPr indent="0" algn="just">
              <a:lnSpc>
                <a:spcPct val="105000"/>
              </a:lnSpc>
              <a:spcBef>
                <a:spcPts val="1800"/>
              </a:spcBef>
              <a:buNone/>
              <a:tabLst>
                <a:tab pos="0" algn="l"/>
              </a:tabLst>
            </a:pP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всички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гости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1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хотел</a:t>
            </a:r>
            <a:r>
              <a:rPr lang="en" sz="1200" b="1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Helios Spa ****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които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желаят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съвместяват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почивката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със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спортни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активности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наслаждавайки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свежия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морски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въздух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разположение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: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тенис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маса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фитнес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шах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дартс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водна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топка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в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басейна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водна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гимнастика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дневна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спортна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анимация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игри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мини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футбол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волейбол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баскетбол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аеробика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йога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вечерни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тематични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партита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най-малките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гости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сме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предвидили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: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анимация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деца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детски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клуб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детска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площадка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открит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басейн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с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водни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пързалка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</a:rPr>
              <a:t>.</a:t>
            </a:r>
            <a:endParaRPr lang="en-US" sz="1200" b="0" strike="noStrike" spc="-1" dirty="0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5000"/>
              </a:lnSpc>
              <a:spcBef>
                <a:spcPts val="1800"/>
              </a:spcBef>
              <a:tabLst>
                <a:tab pos="0" algn="l"/>
              </a:tabLst>
            </a:pP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Забележителният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архитектурен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комплекс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разположен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в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черноморския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курорт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Златни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пясъци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е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завършен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през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2004 г.</a:t>
            </a:r>
            <a:r>
              <a:rPr lang="en" sz="1200" spc="-1" dirty="0">
                <a:solidFill>
                  <a:srgbClr val="C2A363"/>
                </a:solidFill>
                <a:latin typeface="Times New Roman"/>
                <a:ea typeface="Times New Roman"/>
              </a:rPr>
              <a:t> 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  <a:p>
            <a:pPr indent="0" algn="just">
              <a:lnSpc>
                <a:spcPct val="105000"/>
              </a:lnSpc>
              <a:spcBef>
                <a:spcPts val="1800"/>
              </a:spcBef>
              <a:buNone/>
              <a:tabLst>
                <a:tab pos="0" algn="l"/>
              </a:tabLst>
            </a:pP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Гостоприемство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прецизност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внимание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към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всеки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детайл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,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ценният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опит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екипа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и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високият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стандарт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предлаганите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услуги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са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в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основата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философията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0" strike="noStrike" spc="-1" dirty="0" err="1">
                <a:solidFill>
                  <a:srgbClr val="C2A363"/>
                </a:solidFill>
                <a:latin typeface="Times New Roman"/>
                <a:ea typeface="Times New Roman"/>
              </a:rPr>
              <a:t>на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 </a:t>
            </a:r>
            <a:r>
              <a:rPr lang="en" sz="1200" b="1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Helios Spa ****</a:t>
            </a:r>
            <a:r>
              <a:rPr lang="en" sz="1200" b="0" strike="noStrike" spc="-1" dirty="0">
                <a:solidFill>
                  <a:srgbClr val="C2A363"/>
                </a:solidFill>
                <a:latin typeface="Times New Roman"/>
                <a:ea typeface="Times New Roman"/>
              </a:rPr>
              <a:t>.</a:t>
            </a:r>
            <a:endParaRPr lang="en-US" sz="1200" b="0" strike="noStrike" spc="-1" dirty="0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5000"/>
              </a:lnSpc>
              <a:spcBef>
                <a:spcPts val="1800"/>
              </a:spcBef>
              <a:buNone/>
              <a:tabLst>
                <a:tab pos="0" algn="l"/>
              </a:tabLst>
            </a:pP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  <a:p>
            <a:pPr indent="0" algn="just">
              <a:lnSpc>
                <a:spcPct val="105000"/>
              </a:lnSpc>
              <a:spcBef>
                <a:spcPts val="1800"/>
              </a:spcBef>
              <a:buNone/>
              <a:tabLst>
                <a:tab pos="0" algn="l"/>
              </a:tabLst>
            </a:pP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5000"/>
              </a:lnSpc>
              <a:spcBef>
                <a:spcPts val="1800"/>
              </a:spcBef>
              <a:spcAft>
                <a:spcPts val="1199"/>
              </a:spcAft>
              <a:buNone/>
              <a:tabLst>
                <a:tab pos="0" algn="l"/>
              </a:tabLst>
            </a:pP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8" name="Google Shape;130;p22"/>
          <p:cNvPicPr/>
          <p:nvPr/>
        </p:nvPicPr>
        <p:blipFill>
          <a:blip r:embed="rId2"/>
          <a:stretch/>
        </p:blipFill>
        <p:spPr>
          <a:xfrm>
            <a:off x="492120" y="324360"/>
            <a:ext cx="613080" cy="813600"/>
          </a:xfrm>
          <a:prstGeom prst="rect">
            <a:avLst/>
          </a:prstGeom>
          <a:ln w="0">
            <a:noFill/>
          </a:ln>
        </p:spPr>
      </p:pic>
      <p:pic>
        <p:nvPicPr>
          <p:cNvPr id="119" name="Google Shape;131;p2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" r="1660"/>
          <a:stretch/>
        </p:blipFill>
        <p:spPr>
          <a:xfrm>
            <a:off x="6348960" y="0"/>
            <a:ext cx="2794680" cy="514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Words>1397</Words>
  <Application>Microsoft Office PowerPoint</Application>
  <PresentationFormat>Екран (16:9)</PresentationFormat>
  <Paragraphs>40</Paragraphs>
  <Slides>15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слайдів</vt:lpstr>
      </vt:variant>
      <vt:variant>
        <vt:i4>15</vt:i4>
      </vt:variant>
    </vt:vector>
  </HeadingPairs>
  <TitlesOfParts>
    <vt:vector size="22" baseType="lpstr">
      <vt:lpstr>Arial</vt:lpstr>
      <vt:lpstr>DejaVu Sans</vt:lpstr>
      <vt:lpstr>Symbol</vt:lpstr>
      <vt:lpstr>Times New Roman</vt:lpstr>
      <vt:lpstr>Wingdings</vt:lpstr>
      <vt:lpstr>Simple Dark</vt:lpstr>
      <vt:lpstr>Simple Dark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      Helios Spa**** All Inclusive  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Aphrodite Beauty Spa &amp; Health Clinic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PowerPoint</dc:title>
  <dc:subject/>
  <dc:creator>Gabriela Anastasova</dc:creator>
  <dc:description/>
  <cp:lastModifiedBy>Валерія Химинець</cp:lastModifiedBy>
  <cp:revision>50</cp:revision>
  <dcterms:modified xsi:type="dcterms:W3CDTF">2024-09-23T08:01:57Z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15</vt:i4>
  </property>
  <property fmtid="{D5CDD505-2E9C-101B-9397-08002B2CF9AE}" pid="3" name="PresentationFormat">
    <vt:lpwstr>Презентация на цял екран (16:9)</vt:lpwstr>
  </property>
  <property fmtid="{D5CDD505-2E9C-101B-9397-08002B2CF9AE}" pid="4" name="Slides">
    <vt:i4>15</vt:i4>
  </property>
</Properties>
</file>