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4" roundtripDataSignature="AMtx7mhgI+ugWzjIdc/d61e5/+WwIF7r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6.xml"/><Relationship Id="rId22" Type="http://schemas.openxmlformats.org/officeDocument/2006/relationships/font" Target="fonts/Lato-italic.fntdata"/><Relationship Id="rId10" Type="http://schemas.openxmlformats.org/officeDocument/2006/relationships/slide" Target="slides/slide5.xml"/><Relationship Id="rId21" Type="http://schemas.openxmlformats.org/officeDocument/2006/relationships/font" Target="fonts/La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La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20c27d1f1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3d20c27d1f1_3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20c27d1f1_3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3d20c27d1f1_3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42.jp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5.jp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Relationship Id="rId7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3.png"/><Relationship Id="rId9" Type="http://schemas.openxmlformats.org/officeDocument/2006/relationships/image" Target="../media/image41.jpg"/><Relationship Id="rId5" Type="http://schemas.openxmlformats.org/officeDocument/2006/relationships/image" Target="../media/image35.png"/><Relationship Id="rId6" Type="http://schemas.openxmlformats.org/officeDocument/2006/relationships/image" Target="../media/image23.png"/><Relationship Id="rId7" Type="http://schemas.openxmlformats.org/officeDocument/2006/relationships/image" Target="../media/image21.png"/><Relationship Id="rId8" Type="http://schemas.openxmlformats.org/officeDocument/2006/relationships/image" Target="../media/image4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25.jpg"/><Relationship Id="rId9" Type="http://schemas.openxmlformats.org/officeDocument/2006/relationships/image" Target="../media/image22.jpg"/><Relationship Id="rId5" Type="http://schemas.openxmlformats.org/officeDocument/2006/relationships/image" Target="../media/image20.jpg"/><Relationship Id="rId6" Type="http://schemas.openxmlformats.org/officeDocument/2006/relationships/image" Target="../media/image23.png"/><Relationship Id="rId7" Type="http://schemas.openxmlformats.org/officeDocument/2006/relationships/image" Target="../media/image21.png"/><Relationship Id="rId8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9.jpg"/><Relationship Id="rId9" Type="http://schemas.openxmlformats.org/officeDocument/2006/relationships/image" Target="../media/image37.jpg"/><Relationship Id="rId5" Type="http://schemas.openxmlformats.org/officeDocument/2006/relationships/image" Target="../media/image36.jpg"/><Relationship Id="rId6" Type="http://schemas.openxmlformats.org/officeDocument/2006/relationships/image" Target="../media/image23.png"/><Relationship Id="rId7" Type="http://schemas.openxmlformats.org/officeDocument/2006/relationships/image" Target="../media/image21.png"/><Relationship Id="rId8" Type="http://schemas.openxmlformats.org/officeDocument/2006/relationships/image" Target="../media/image3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32.png"/><Relationship Id="rId5" Type="http://schemas.openxmlformats.org/officeDocument/2006/relationships/image" Target="../media/image30.jpg"/><Relationship Id="rId6" Type="http://schemas.openxmlformats.org/officeDocument/2006/relationships/image" Target="../media/image27.png"/><Relationship Id="rId7" Type="http://schemas.openxmlformats.org/officeDocument/2006/relationships/image" Target="../media/image29.png"/><Relationship Id="rId8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6980" y="4753867"/>
            <a:ext cx="2877889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4500" y="1532632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2625566" y="2989957"/>
            <a:ext cx="6940867" cy="670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PALM BEACH HOTEL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790825" y="3850927"/>
            <a:ext cx="6610350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99CC"/>
                </a:solidFill>
                <a:latin typeface="Lato"/>
                <a:ea typeface="Lato"/>
                <a:cs typeface="Lato"/>
                <a:sym typeface="Lato"/>
              </a:rPr>
              <a:t>Golden Sands 4* | All Inclusive | Private Beach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14525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571500" y="2586037"/>
            <a:ext cx="555069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77B6"/>
                </a:solidFill>
                <a:latin typeface="Montserrat"/>
                <a:ea typeface="Montserrat"/>
                <a:cs typeface="Montserrat"/>
                <a:sym typeface="Montserrat"/>
              </a:rPr>
              <a:t>Вашият оазис на брега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71500" y="3052762"/>
            <a:ext cx="528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Хотелът е разположен на първа линия в курорта Златни пясъци, предлагайки директен достъп до морето.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id="97" name="Google Shape;97;p2" title="PB (5) (2).JPG"/>
          <p:cNvPicPr preferRelativeResize="0"/>
          <p:nvPr/>
        </p:nvPicPr>
        <p:blipFill rotWithShape="1">
          <a:blip r:embed="rId5">
            <a:alphaModFix/>
          </a:blip>
          <a:srcRect b="5517" l="0" r="0" t="5508"/>
          <a:stretch/>
        </p:blipFill>
        <p:spPr>
          <a:xfrm>
            <a:off x="5937075" y="1066800"/>
            <a:ext cx="5735700" cy="4657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8" name="Google Shape;98;p2"/>
          <p:cNvSpPr txBox="1"/>
          <p:nvPr/>
        </p:nvSpPr>
        <p:spPr>
          <a:xfrm>
            <a:off x="571500" y="3852862"/>
            <a:ext cx="5286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19075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Собствен частен плаж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571500" y="4300537"/>
            <a:ext cx="5286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Безплатни шезлонги и чадъри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71500" y="4748212"/>
            <a:ext cx="5286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42875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Най-добрата позиция в курорта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pic>
        <p:nvPicPr>
          <p:cNvPr descr="image.png" id="101" name="Google Shape;101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914775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36245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4810125"/>
            <a:ext cx="1428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762000" y="571500"/>
            <a:ext cx="11401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b="1" i="0" lang="en-US" sz="315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Локация: Първа линия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571500" y="571500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0" name="Google Shape;11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90775"/>
            <a:ext cx="34766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3875" y="2390775"/>
            <a:ext cx="34766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" name="Google Shape;11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0" y="2390775"/>
            <a:ext cx="352425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834628" y="3486150"/>
            <a:ext cx="2950368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77B6"/>
                </a:solidFill>
                <a:latin typeface="Montserrat"/>
                <a:ea typeface="Montserrat"/>
                <a:cs typeface="Montserrat"/>
                <a:sym typeface="Montserrat"/>
              </a:rPr>
              <a:t>Българска Вечер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904875" y="3952875"/>
            <a:ext cx="280987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Традиционни гозби и автентична фолклорна програма.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4597003" y="3486150"/>
            <a:ext cx="2950368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77B6"/>
                </a:solidFill>
                <a:latin typeface="Montserrat"/>
                <a:ea typeface="Montserrat"/>
                <a:cs typeface="Montserrat"/>
                <a:sym typeface="Montserrat"/>
              </a:rPr>
              <a:t>Арабска Вечер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4667250" y="3952875"/>
            <a:ext cx="2809875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Екзотични вкусове от Ориента и завладяващи танци.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8358187" y="3486150"/>
            <a:ext cx="3000375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77B6"/>
                </a:solidFill>
                <a:latin typeface="Montserrat"/>
                <a:ea typeface="Montserrat"/>
                <a:cs typeface="Montserrat"/>
                <a:sym typeface="Montserrat"/>
              </a:rPr>
              <a:t>Средиземноморска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8429625" y="3952875"/>
            <a:ext cx="2857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Свежи морски дарове и деликатеси от юга.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20" name="Google Shape;12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00262" y="2771775"/>
            <a:ext cx="4191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" name="Google Shape;121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72150" y="2771775"/>
            <a:ext cx="6000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" name="Google Shape;122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91675" y="2771775"/>
            <a:ext cx="53340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"/>
          <p:cNvSpPr txBox="1"/>
          <p:nvPr/>
        </p:nvSpPr>
        <p:spPr>
          <a:xfrm>
            <a:off x="762000" y="571500"/>
            <a:ext cx="11401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b="1" i="0" lang="en-US" sz="315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Богат All Inclusive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571500" y="571500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 title="viber_image_2026-03-24_00-48-19-397.jpg"/>
          <p:cNvPicPr preferRelativeResize="0"/>
          <p:nvPr/>
        </p:nvPicPr>
        <p:blipFill rotWithShape="1">
          <a:blip r:embed="rId4">
            <a:alphaModFix/>
          </a:blip>
          <a:srcRect b="0" l="16659" r="16652" t="0"/>
          <a:stretch/>
        </p:blipFill>
        <p:spPr>
          <a:xfrm>
            <a:off x="205475" y="1436775"/>
            <a:ext cx="4263900" cy="429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image.png" id="131" name="Google Shape;13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7750" y="3757612"/>
            <a:ext cx="676275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4857750" y="2490787"/>
            <a:ext cx="71008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77B6"/>
                </a:solidFill>
                <a:latin typeface="Montserrat"/>
                <a:ea typeface="Montserrat"/>
                <a:cs typeface="Montserrat"/>
                <a:sym typeface="Montserrat"/>
              </a:rPr>
              <a:t>7-дневна Анимация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4857750" y="2957512"/>
            <a:ext cx="6762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6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Професионален екип от аниматори се грижи за доброто настроение на малки и големи.</a:t>
            </a:r>
            <a:endParaRPr b="1" i="0" sz="1500" u="none" cap="none" strike="noStrike">
              <a:solidFill>
                <a:srgbClr val="000000"/>
              </a:solidFill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5143500" y="3995737"/>
            <a:ext cx="62388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4D66"/>
                </a:solidFill>
                <a:latin typeface="Lato"/>
                <a:ea typeface="Lato"/>
                <a:cs typeface="Lato"/>
                <a:sym typeface="Lato"/>
              </a:rPr>
              <a:t>Програми на украински език!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5143500" y="4300537"/>
            <a:ext cx="6238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Специализирана детска анимация, игри, състезания и вечерни шоу програми за възрастни.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762000" y="571500"/>
            <a:ext cx="11401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b="1" i="0" lang="en-US" sz="315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Забавления без край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571500" y="571500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2" name="Google Shape;14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762000" y="1700212"/>
            <a:ext cx="50006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b="1" i="0" lang="en-US" sz="315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Уют и Комфорт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571500" y="1700212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571500" y="2481262"/>
            <a:ext cx="52006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77B6"/>
                </a:solidFill>
                <a:latin typeface="Montserrat"/>
                <a:ea typeface="Montserrat"/>
                <a:cs typeface="Montserrat"/>
                <a:sym typeface="Montserrat"/>
              </a:rPr>
              <a:t>Зашеметяващи Гледки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571500" y="2947987"/>
            <a:ext cx="4953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Нашите стаи предлагат перфектната комбинация от уют и функционалност с избор между морска панорама или свежестта на парка.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571500" y="4052887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38125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Кафе машини и кани във всяка стая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571500" y="4452937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38125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Високоскоростен интернет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571500" y="4852987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38125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Модерен и релаксиращ интериор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50" name="Google Shape;15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114800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1" name="Google Shape;15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514850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2" name="Google Shape;15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914900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 title="0-02-05-5555cfc7808ebf41da508a5616d773f18fcbeb68796e9ed7e9b75eadec51bb7f_43db64f29cee3083.jpg"/>
          <p:cNvPicPr preferRelativeResize="0"/>
          <p:nvPr/>
        </p:nvPicPr>
        <p:blipFill rotWithShape="1">
          <a:blip r:embed="rId7">
            <a:alphaModFix/>
          </a:blip>
          <a:srcRect b="0" l="20362" r="20362" t="0"/>
          <a:stretch/>
        </p:blipFill>
        <p:spPr>
          <a:xfrm>
            <a:off x="6096000" y="0"/>
            <a:ext cx="6096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6" title="bowling_cropped_stretched.jpg"/>
          <p:cNvPicPr preferRelativeResize="0"/>
          <p:nvPr/>
        </p:nvPicPr>
        <p:blipFill rotWithShape="1">
          <a:blip r:embed="rId4">
            <a:alphaModFix/>
          </a:blip>
          <a:srcRect b="0" l="4963" r="4972" t="0"/>
          <a:stretch/>
        </p:blipFill>
        <p:spPr>
          <a:xfrm>
            <a:off x="571500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60" name="Google Shape;160;p6" title="5b053dcc-f33b-407d-a645-ea783e5d6d83 (1).png"/>
          <p:cNvPicPr preferRelativeResize="0"/>
          <p:nvPr/>
        </p:nvPicPr>
        <p:blipFill rotWithShape="1">
          <a:blip r:embed="rId5">
            <a:alphaModFix/>
          </a:blip>
          <a:srcRect b="26447" l="0" r="-1585" t="11588"/>
          <a:stretch/>
        </p:blipFill>
        <p:spPr>
          <a:xfrm>
            <a:off x="3405200" y="2643176"/>
            <a:ext cx="2547900" cy="2047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image.png" id="161" name="Google Shape;16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8875" y="2643187"/>
            <a:ext cx="2547937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72562" y="2643187"/>
            <a:ext cx="2547937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 txBox="1"/>
          <p:nvPr/>
        </p:nvSpPr>
        <p:spPr>
          <a:xfrm>
            <a:off x="571500" y="4691062"/>
            <a:ext cx="25479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Боулинг и Билярд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3405187" y="4691062"/>
            <a:ext cx="25479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Тенис на корт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6238875" y="4691062"/>
            <a:ext cx="25479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Иновативен Фитнес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9072562" y="4691062"/>
            <a:ext cx="25479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Зали за игри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6" title="lobby-bar-reception-33.jpg"/>
          <p:cNvPicPr preferRelativeResize="0"/>
          <p:nvPr/>
        </p:nvPicPr>
        <p:blipFill rotWithShape="1">
          <a:blip r:embed="rId8">
            <a:alphaModFix/>
          </a:blip>
          <a:srcRect b="0" l="5429" r="5429" t="0"/>
          <a:stretch/>
        </p:blipFill>
        <p:spPr>
          <a:xfrm>
            <a:off x="6238875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68" name="Google Shape;168;p6" title="_DSC1038.jpg"/>
          <p:cNvPicPr preferRelativeResize="0"/>
          <p:nvPr/>
        </p:nvPicPr>
        <p:blipFill rotWithShape="1">
          <a:blip r:embed="rId9">
            <a:alphaModFix/>
          </a:blip>
          <a:srcRect b="0" l="5366" r="5357" t="0"/>
          <a:stretch/>
        </p:blipFill>
        <p:spPr>
          <a:xfrm>
            <a:off x="9072562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69" name="Google Shape;169;p6"/>
          <p:cNvSpPr txBox="1"/>
          <p:nvPr/>
        </p:nvSpPr>
        <p:spPr>
          <a:xfrm>
            <a:off x="762000" y="571500"/>
            <a:ext cx="11401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b="1" i="0" lang="en-US" sz="315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Спорт и Активности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571500" y="571500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5" name="Google Shape;175;g3d20c27d1f1_3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3d20c27d1f1_3_10" title="viber_image_2026-03-24_00-47-57-364.jpg"/>
          <p:cNvPicPr preferRelativeResize="0"/>
          <p:nvPr/>
        </p:nvPicPr>
        <p:blipFill rotWithShape="1">
          <a:blip r:embed="rId4">
            <a:alphaModFix/>
          </a:blip>
          <a:srcRect b="-3600" l="5445" r="5445" t="3600"/>
          <a:stretch/>
        </p:blipFill>
        <p:spPr>
          <a:xfrm>
            <a:off x="571500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77" name="Google Shape;177;g3d20c27d1f1_3_10" title="viber_image_2026-03-24_12-32-40-907.jpg"/>
          <p:cNvPicPr preferRelativeResize="0"/>
          <p:nvPr/>
        </p:nvPicPr>
        <p:blipFill rotWithShape="1">
          <a:blip r:embed="rId5">
            <a:alphaModFix/>
          </a:blip>
          <a:srcRect b="0" l="-2996" r="13830" t="0"/>
          <a:stretch/>
        </p:blipFill>
        <p:spPr>
          <a:xfrm>
            <a:off x="3405200" y="2643175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image.png" id="178" name="Google Shape;178;g3d20c27d1f1_3_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8875" y="2643187"/>
            <a:ext cx="2547937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9" name="Google Shape;179;g3d20c27d1f1_3_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72562" y="2643187"/>
            <a:ext cx="2547937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d20c27d1f1_3_10"/>
          <p:cNvSpPr txBox="1"/>
          <p:nvPr/>
        </p:nvSpPr>
        <p:spPr>
          <a:xfrm>
            <a:off x="571500" y="4691062"/>
            <a:ext cx="254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Тройна стая с морски изглед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d20c27d1f1_3_10"/>
          <p:cNvSpPr txBox="1"/>
          <p:nvPr/>
        </p:nvSpPr>
        <p:spPr>
          <a:xfrm>
            <a:off x="3405187" y="4691062"/>
            <a:ext cx="25479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Двойна стая с морски изглед</a:t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2" name="Google Shape;182;g3d20c27d1f1_3_10"/>
          <p:cNvSpPr txBox="1"/>
          <p:nvPr/>
        </p:nvSpPr>
        <p:spPr>
          <a:xfrm>
            <a:off x="6238875" y="4691062"/>
            <a:ext cx="25479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Двойна стая с парков изглед</a:t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3" name="Google Shape;183;g3d20c27d1f1_3_10"/>
          <p:cNvSpPr txBox="1"/>
          <p:nvPr/>
        </p:nvSpPr>
        <p:spPr>
          <a:xfrm>
            <a:off x="9072562" y="4691062"/>
            <a:ext cx="254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Апартамент</a:t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4" name="Google Shape;184;g3d20c27d1f1_3_10" title="viber_image_2026-02-26_10-01-07-940.jpg"/>
          <p:cNvPicPr preferRelativeResize="0"/>
          <p:nvPr/>
        </p:nvPicPr>
        <p:blipFill rotWithShape="1">
          <a:blip r:embed="rId8">
            <a:alphaModFix/>
          </a:blip>
          <a:srcRect b="-4934" l="5175" r="9566" t="9313"/>
          <a:stretch/>
        </p:blipFill>
        <p:spPr>
          <a:xfrm>
            <a:off x="6238875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85" name="Google Shape;185;g3d20c27d1f1_3_10" title="viber_image_2026-03-24_12-25-30-855.jpg"/>
          <p:cNvPicPr preferRelativeResize="0"/>
          <p:nvPr/>
        </p:nvPicPr>
        <p:blipFill rotWithShape="1">
          <a:blip r:embed="rId9">
            <a:alphaModFix/>
          </a:blip>
          <a:srcRect b="0" l="5421" r="5412" t="0"/>
          <a:stretch/>
        </p:blipFill>
        <p:spPr>
          <a:xfrm>
            <a:off x="9072562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86" name="Google Shape;186;g3d20c27d1f1_3_10"/>
          <p:cNvSpPr txBox="1"/>
          <p:nvPr/>
        </p:nvSpPr>
        <p:spPr>
          <a:xfrm>
            <a:off x="762000" y="571500"/>
            <a:ext cx="11401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None/>
            </a:pPr>
            <a:r>
              <a:rPr b="1" lang="en-US" sz="3150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Луксозно и комфортно настаняване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d20c27d1f1_3_10"/>
          <p:cNvSpPr/>
          <p:nvPr/>
        </p:nvSpPr>
        <p:spPr>
          <a:xfrm>
            <a:off x="571500" y="571500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2" name="Google Shape;192;g3d20c27d1f1_3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d20c27d1f1_3_42" title="DSC_0989 (1).jpg"/>
          <p:cNvPicPr preferRelativeResize="0"/>
          <p:nvPr/>
        </p:nvPicPr>
        <p:blipFill rotWithShape="1">
          <a:blip r:embed="rId4">
            <a:alphaModFix/>
          </a:blip>
          <a:srcRect b="0" l="5366" r="5357" t="0"/>
          <a:stretch/>
        </p:blipFill>
        <p:spPr>
          <a:xfrm>
            <a:off x="466150" y="2677149"/>
            <a:ext cx="2547900" cy="2013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94" name="Google Shape;194;g3d20c27d1f1_3_42" title="DSC_1190.jpg"/>
          <p:cNvPicPr preferRelativeResize="0"/>
          <p:nvPr/>
        </p:nvPicPr>
        <p:blipFill rotWithShape="1">
          <a:blip r:embed="rId5">
            <a:alphaModFix/>
          </a:blip>
          <a:srcRect b="0" l="5366" r="5357" t="0"/>
          <a:stretch/>
        </p:blipFill>
        <p:spPr>
          <a:xfrm>
            <a:off x="3334950" y="2677150"/>
            <a:ext cx="2547900" cy="20139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image.png" id="195" name="Google Shape;195;g3d20c27d1f1_3_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8875" y="2643187"/>
            <a:ext cx="2547937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6" name="Google Shape;196;g3d20c27d1f1_3_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72562" y="2643187"/>
            <a:ext cx="2547937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3d20c27d1f1_3_42"/>
          <p:cNvSpPr txBox="1"/>
          <p:nvPr/>
        </p:nvSpPr>
        <p:spPr>
          <a:xfrm>
            <a:off x="571525" y="4332787"/>
            <a:ext cx="2547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d20c27d1f1_3_42"/>
          <p:cNvSpPr txBox="1"/>
          <p:nvPr/>
        </p:nvSpPr>
        <p:spPr>
          <a:xfrm>
            <a:off x="571537" y="4906462"/>
            <a:ext cx="254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g3d20c27d1f1_3_42"/>
          <p:cNvSpPr txBox="1"/>
          <p:nvPr/>
        </p:nvSpPr>
        <p:spPr>
          <a:xfrm>
            <a:off x="6238875" y="4691062"/>
            <a:ext cx="2547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" name="Google Shape;200;g3d20c27d1f1_3_42"/>
          <p:cNvSpPr txBox="1"/>
          <p:nvPr/>
        </p:nvSpPr>
        <p:spPr>
          <a:xfrm>
            <a:off x="9072562" y="4691062"/>
            <a:ext cx="254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sz="1500">
              <a:solidFill>
                <a:srgbClr val="4A5568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1" name="Google Shape;201;g3d20c27d1f1_3_42" title="restaurant48.jpg"/>
          <p:cNvPicPr preferRelativeResize="0"/>
          <p:nvPr/>
        </p:nvPicPr>
        <p:blipFill rotWithShape="1">
          <a:blip r:embed="rId8">
            <a:alphaModFix/>
          </a:blip>
          <a:srcRect b="0" l="5429" r="5429" t="0"/>
          <a:stretch/>
        </p:blipFill>
        <p:spPr>
          <a:xfrm>
            <a:off x="6203738" y="2643187"/>
            <a:ext cx="2547900" cy="190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02" name="Google Shape;202;g3d20c27d1f1_3_42" title="DSC_1182.jpg"/>
          <p:cNvPicPr preferRelativeResize="0"/>
          <p:nvPr/>
        </p:nvPicPr>
        <p:blipFill rotWithShape="1">
          <a:blip r:embed="rId9">
            <a:alphaModFix/>
          </a:blip>
          <a:srcRect b="0" l="7777" r="7777" t="0"/>
          <a:stretch/>
        </p:blipFill>
        <p:spPr>
          <a:xfrm>
            <a:off x="9142825" y="2588725"/>
            <a:ext cx="2547900" cy="2013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03" name="Google Shape;203;g3d20c27d1f1_3_42"/>
          <p:cNvSpPr txBox="1"/>
          <p:nvPr/>
        </p:nvSpPr>
        <p:spPr>
          <a:xfrm>
            <a:off x="762000" y="571500"/>
            <a:ext cx="11401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None/>
            </a:pPr>
            <a:r>
              <a:rPr b="1" lang="en-US" sz="3150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Вкусът на удоволствието – Храни и напитки</a:t>
            </a:r>
            <a:endParaRPr b="1" sz="3150">
              <a:solidFill>
                <a:srgbClr val="1A4A7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None/>
            </a:pPr>
            <a:r>
              <a:t/>
            </a:r>
            <a:endParaRPr b="1" sz="3150">
              <a:solidFill>
                <a:srgbClr val="1A4A7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g3d20c27d1f1_3_42"/>
          <p:cNvSpPr/>
          <p:nvPr/>
        </p:nvSpPr>
        <p:spPr>
          <a:xfrm>
            <a:off x="571525" y="571500"/>
            <a:ext cx="76200" cy="5367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9" name="Google Shape;20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14525"/>
            <a:ext cx="5286375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7" title="1viber_изображение_2026-03-24_00-48-03-962.jpg"/>
          <p:cNvPicPr preferRelativeResize="0"/>
          <p:nvPr/>
        </p:nvPicPr>
        <p:blipFill rotWithShape="1">
          <a:blip r:embed="rId5">
            <a:alphaModFix/>
          </a:blip>
          <a:srcRect b="19312" l="0" r="0" t="32625"/>
          <a:stretch/>
        </p:blipFill>
        <p:spPr>
          <a:xfrm>
            <a:off x="6419875" y="1914525"/>
            <a:ext cx="5286374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7"/>
          <p:cNvSpPr/>
          <p:nvPr/>
        </p:nvSpPr>
        <p:spPr>
          <a:xfrm>
            <a:off x="571500" y="2581275"/>
            <a:ext cx="2547900" cy="1295400"/>
          </a:xfrm>
          <a:prstGeom prst="roundRect">
            <a:avLst>
              <a:gd fmla="val 11029" name="adj"/>
            </a:avLst>
          </a:prstGeom>
          <a:solidFill>
            <a:srgbClr val="0099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1047725" y="2771775"/>
            <a:ext cx="18813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en-US" sz="17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Pets Friendly -</a:t>
            </a:r>
            <a:r>
              <a:rPr b="1" i="1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i="0" lang="en-US" sz="15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Вашите любимци са добре дошли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3309937" y="2581275"/>
            <a:ext cx="2547937" cy="1295400"/>
          </a:xfrm>
          <a:prstGeom prst="roundRect">
            <a:avLst>
              <a:gd fmla="val 11029" name="adj"/>
            </a:avLst>
          </a:prstGeom>
          <a:solidFill>
            <a:srgbClr val="0099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3548125" y="2860775"/>
            <a:ext cx="21669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8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Любезен персонал и топ обслужване</a:t>
            </a:r>
            <a:endParaRPr b="1" i="0" sz="1700" u="none" cap="none" strike="noStrike">
              <a:solidFill>
                <a:srgbClr val="000000"/>
              </a:solidFill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571500" y="4067175"/>
            <a:ext cx="2547937" cy="990600"/>
          </a:xfrm>
          <a:prstGeom prst="roundRect">
            <a:avLst>
              <a:gd fmla="val 14423" name="adj"/>
            </a:avLst>
          </a:prstGeom>
          <a:solidFill>
            <a:srgbClr val="0099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1047750" y="4257675"/>
            <a:ext cx="18813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6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Собствен паркинг за гостите</a:t>
            </a:r>
            <a:endParaRPr b="1" i="0" sz="1500" u="none" cap="none" strike="noStrike">
              <a:solidFill>
                <a:srgbClr val="000000"/>
              </a:solidFill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3309937" y="4067175"/>
            <a:ext cx="2547937" cy="990600"/>
          </a:xfrm>
          <a:prstGeom prst="roundRect">
            <a:avLst>
              <a:gd fmla="val 14423" name="adj"/>
            </a:avLst>
          </a:prstGeom>
          <a:solidFill>
            <a:srgbClr val="0099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3871912" y="4257675"/>
            <a:ext cx="1795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600" u="none" cap="none" strike="noStrike">
                <a:solidFill>
                  <a:srgbClr val="4A5568"/>
                </a:solidFill>
                <a:latin typeface="Lato"/>
                <a:ea typeface="Lato"/>
                <a:cs typeface="Lato"/>
                <a:sym typeface="Lato"/>
              </a:rPr>
              <a:t>Wi-Fi в целия хотел и на плажа</a:t>
            </a:r>
            <a:endParaRPr b="1" i="0" sz="15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.png" id="220" name="Google Shape;22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000" y="3105150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1" name="Google Shape;22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00437" y="3105150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2" name="Google Shape;222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2000" y="4438650"/>
            <a:ext cx="1428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3" name="Google Shape;223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00437" y="443865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7"/>
          <p:cNvSpPr txBox="1"/>
          <p:nvPr/>
        </p:nvSpPr>
        <p:spPr>
          <a:xfrm>
            <a:off x="762000" y="571500"/>
            <a:ext cx="114014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b="1" i="0" lang="en-US" sz="3150" u="none" cap="none" strike="noStrike">
                <a:solidFill>
                  <a:srgbClr val="1A4A72"/>
                </a:solidFill>
                <a:latin typeface="Montserrat"/>
                <a:ea typeface="Montserrat"/>
                <a:cs typeface="Montserrat"/>
                <a:sym typeface="Montserrat"/>
              </a:rPr>
              <a:t>Допълнителни Предимства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571500" y="571500"/>
            <a:ext cx="76200" cy="4953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0" name="Google Shape;2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7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1362" y="4384178"/>
            <a:ext cx="562927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8"/>
          <p:cNvSpPr txBox="1"/>
          <p:nvPr/>
        </p:nvSpPr>
        <p:spPr>
          <a:xfrm>
            <a:off x="3140630" y="1559272"/>
            <a:ext cx="5910738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Очакваме Ви!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8"/>
          <p:cNvSpPr txBox="1"/>
          <p:nvPr/>
        </p:nvSpPr>
        <p:spPr>
          <a:xfrm>
            <a:off x="3281362" y="2673697"/>
            <a:ext cx="5629275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CC00"/>
                </a:solidFill>
                <a:latin typeface="Lato"/>
                <a:ea typeface="Lato"/>
                <a:cs typeface="Lato"/>
                <a:sym typeface="Lato"/>
              </a:rPr>
              <a:t>Palm Beach Hotel Golden Sands 4*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3281362" y="3542258"/>
            <a:ext cx="5629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Станете наш партньор за сезон 2026</a:t>
            </a:r>
            <a:endParaRPr b="1" i="0" sz="1400" u="none" cap="none" strike="noStrike">
              <a:solidFill>
                <a:schemeClr val="lt1"/>
              </a:solidFill>
            </a:endParaRPr>
          </a:p>
        </p:txBody>
      </p:sp>
      <p:sp>
        <p:nvSpPr>
          <p:cNvPr id="235" name="Google Shape;235;p8"/>
          <p:cNvSpPr txBox="1"/>
          <p:nvPr/>
        </p:nvSpPr>
        <p:spPr>
          <a:xfrm>
            <a:off x="3422112" y="4610603"/>
            <a:ext cx="56292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Златни Пясъци, България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3422100" y="5389156"/>
            <a:ext cx="56292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www.palmbeach.bg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