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375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400" r:id="rId29"/>
    <p:sldId id="401" r:id="rId30"/>
    <p:sldId id="402" r:id="rId31"/>
    <p:sldId id="374" r:id="rId3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24F"/>
    <a:srgbClr val="008ECC"/>
    <a:srgbClr val="0076BE"/>
    <a:srgbClr val="3B93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4" autoAdjust="0"/>
    <p:restoredTop sz="96897" autoAdjust="0"/>
  </p:normalViewPr>
  <p:slideViewPr>
    <p:cSldViewPr snapToGrid="0">
      <p:cViewPr varScale="1">
        <p:scale>
          <a:sx n="105" d="100"/>
          <a:sy n="105" d="100"/>
        </p:scale>
        <p:origin x="10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B3CFC-1CB9-4141-974F-86DE36E87451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79A87-26EA-4014-97EA-7ECE880FF9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018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1569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3461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443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7379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09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1030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1384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6302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7350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7856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8280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064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7760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2939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729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6002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3532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19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9987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8804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1154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24839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8266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7634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02474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37679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6338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46158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28509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79A87-26EA-4014-97EA-7ECE880FF96E}" type="slidenum">
              <a:rPr lang="bg-BG" smtClean="0"/>
              <a:t>30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3236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092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394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313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2189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33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49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942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854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540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305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180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634D5-7347-4FB9-AA2D-5A4F0F9DBE1A}" type="datetimeFigureOut">
              <a:rPr lang="bg-BG" smtClean="0"/>
              <a:t>14.02.2020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69D60-D274-4387-9E04-2AD769C99D4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564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097" y="180478"/>
            <a:ext cx="3733800" cy="45624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28576" y="6038850"/>
            <a:ext cx="228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www.burgas.bg</a:t>
            </a:r>
            <a:endParaRPr lang="bg-BG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www.gotoburgas.com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969893" y="4675784"/>
            <a:ext cx="72731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400" dirty="0" smtClean="0">
                <a:solidFill>
                  <a:schemeClr val="bg1"/>
                </a:solidFill>
                <a:latin typeface="Nirmala UI" panose="020B0502040204020203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МУНИЦИПАЛИТЕТ БУРГАС</a:t>
            </a:r>
          </a:p>
          <a:p>
            <a:r>
              <a:rPr lang="bg-BG" sz="4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Культурный</a:t>
            </a:r>
            <a:r>
              <a:rPr lang="bg-BG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 </a:t>
            </a:r>
            <a:r>
              <a:rPr lang="bg-BG" sz="4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календарь</a:t>
            </a:r>
            <a:r>
              <a:rPr lang="bg-BG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 </a:t>
            </a:r>
            <a:r>
              <a:rPr lang="bg-BG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2020</a:t>
            </a:r>
            <a:endParaRPr lang="bg-BG" sz="4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5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99369" y="65872"/>
            <a:ext cx="66610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Международный филмовый </a:t>
            </a:r>
            <a:r>
              <a:rPr lang="ru-RU" sz="2400" b="1" dirty="0" smtClean="0">
                <a:solidFill>
                  <a:schemeClr val="bg1"/>
                </a:solidFill>
              </a:rPr>
              <a:t>фестиваль</a:t>
            </a: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София </a:t>
            </a:r>
            <a:r>
              <a:rPr lang="ru-RU" sz="2400" b="1" dirty="0">
                <a:solidFill>
                  <a:schemeClr val="bg1"/>
                </a:solidFill>
              </a:rPr>
              <a:t>филм фест „На брега”</a:t>
            </a:r>
          </a:p>
          <a:p>
            <a:r>
              <a:rPr lang="ru-RU" sz="3200" b="1" dirty="0" smtClean="0">
                <a:solidFill>
                  <a:schemeClr val="bg1"/>
                </a:solidFill>
              </a:rPr>
              <a:t>Мастр </a:t>
            </a:r>
            <a:r>
              <a:rPr lang="ru-RU" sz="3200" b="1" dirty="0">
                <a:solidFill>
                  <a:schemeClr val="bg1"/>
                </a:solidFill>
              </a:rPr>
              <a:t>клас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063" y="4178355"/>
            <a:ext cx="36441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14 – 22 </a:t>
            </a:r>
            <a:r>
              <a:rPr lang="ru-RU" sz="2400" b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марта</a:t>
            </a:r>
            <a:endParaRPr lang="ru-RU" sz="2400" b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ru-RU" sz="2400" b="1" dirty="0" smtClean="0">
                <a:cs typeface="Nirmala UI" panose="020B0502040204020203" pitchFamily="34" charset="0"/>
              </a:rPr>
              <a:t>Муниципалитет Бургас, </a:t>
            </a:r>
            <a:r>
              <a:rPr lang="ru-RU" sz="2400" b="1" dirty="0">
                <a:cs typeface="Nirmala UI" panose="020B0502040204020203" pitchFamily="34" charset="0"/>
              </a:rPr>
              <a:t>Сдружение „На брега”, „Арт фест”</a:t>
            </a:r>
            <a:endParaRPr lang="bg-BG" sz="2400" b="1" dirty="0">
              <a:cs typeface="Nirmala UI" panose="020B05020402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944" y="1613431"/>
            <a:ext cx="3386957" cy="355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7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880"/>
            <a:ext cx="9144000" cy="6475120"/>
          </a:xfrm>
          <a:prstGeom prst="rect">
            <a:avLst/>
          </a:prstGeom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1556" y="328037"/>
            <a:ext cx="6661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Цветочная ярмарка – </a:t>
            </a:r>
            <a:r>
              <a:rPr lang="ru-RU" sz="3200" b="1" dirty="0" smtClean="0">
                <a:solidFill>
                  <a:schemeClr val="bg1"/>
                </a:solidFill>
              </a:rPr>
              <a:t>Флора </a:t>
            </a:r>
            <a:r>
              <a:rPr lang="ru-RU" sz="3200" b="1" dirty="0">
                <a:solidFill>
                  <a:schemeClr val="bg1"/>
                </a:solidFill>
              </a:rPr>
              <a:t>Бургас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37565" y="4134040"/>
            <a:ext cx="3705101" cy="1200329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Rectangle 9"/>
          <p:cNvSpPr/>
          <p:nvPr/>
        </p:nvSpPr>
        <p:spPr>
          <a:xfrm>
            <a:off x="5338232" y="4134039"/>
            <a:ext cx="3705101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1 - 10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мая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Експо център </a:t>
            </a:r>
            <a:r>
              <a:rPr lang="bg-BG" sz="2000" b="1" dirty="0" smtClean="0">
                <a:cs typeface="Nirmala UI" panose="020B0502040204020203" pitchFamily="34" charset="0"/>
              </a:rPr>
              <a:t>„Флора“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- Бургас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3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6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4055" y="155962"/>
            <a:ext cx="81449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Выставка </a:t>
            </a:r>
            <a:r>
              <a:rPr lang="ru-RU" sz="3200" b="1" dirty="0">
                <a:solidFill>
                  <a:schemeClr val="bg1"/>
                </a:solidFill>
              </a:rPr>
              <a:t>„</a:t>
            </a:r>
            <a:r>
              <a:rPr lang="ru-RU" sz="3200" b="1" dirty="0" smtClean="0">
                <a:solidFill>
                  <a:schemeClr val="bg1"/>
                </a:solidFill>
              </a:rPr>
              <a:t>Мистерия болгарских кукеров“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44417" y="4243221"/>
            <a:ext cx="3426447" cy="1667600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Rectangle 9"/>
          <p:cNvSpPr/>
          <p:nvPr/>
        </p:nvSpPr>
        <p:spPr>
          <a:xfrm>
            <a:off x="5552992" y="4218050"/>
            <a:ext cx="479423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18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мая </a:t>
            </a:r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– 30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октября</a:t>
            </a:r>
            <a:endParaRPr lang="ru-RU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ru-RU" sz="2000" b="1" dirty="0"/>
              <a:t>Гостевая </a:t>
            </a:r>
            <a:r>
              <a:rPr lang="ru-RU" sz="2000" b="1" dirty="0" smtClean="0"/>
              <a:t>выставка </a:t>
            </a:r>
            <a:r>
              <a:rPr lang="ru-RU" sz="2000" b="1" dirty="0" smtClean="0"/>
              <a:t>в</a:t>
            </a:r>
          </a:p>
          <a:p>
            <a:r>
              <a:rPr lang="ru-RU" sz="2000" b="1" dirty="0" smtClean="0"/>
              <a:t>Етнографическом музее</a:t>
            </a:r>
            <a:endParaRPr lang="ru-RU" sz="2000" b="1" dirty="0" smtClean="0"/>
          </a:p>
          <a:p>
            <a:r>
              <a:rPr lang="ru-RU" sz="2000" b="1" dirty="0" smtClean="0"/>
              <a:t>Бургаса, </a:t>
            </a:r>
            <a:r>
              <a:rPr lang="ru-RU" sz="2000" b="1" dirty="0" smtClean="0"/>
              <a:t>ул. Славянска 69</a:t>
            </a:r>
          </a:p>
          <a:p>
            <a:r>
              <a:rPr lang="en-US" sz="2000" i="1" dirty="0">
                <a:solidFill>
                  <a:srgbClr val="002060"/>
                </a:solidFill>
              </a:rPr>
              <a:t>www.burgasmuseums.bg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9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767"/>
            <a:ext cx="9143999" cy="6264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5285" y="116713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Выставка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„</a:t>
            </a:r>
            <a:r>
              <a:rPr lang="ru-RU" sz="2800" b="1" dirty="0" smtClean="0">
                <a:solidFill>
                  <a:schemeClr val="bg1"/>
                </a:solidFill>
              </a:rPr>
              <a:t>Тракийское золотное сокровище</a:t>
            </a:r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из </a:t>
            </a:r>
            <a:r>
              <a:rPr lang="ru-RU" sz="2800" b="1" dirty="0">
                <a:solidFill>
                  <a:schemeClr val="bg1"/>
                </a:solidFill>
              </a:rPr>
              <a:t>с. Борово, </a:t>
            </a:r>
            <a:r>
              <a:rPr lang="ru-RU" sz="2800" b="1" dirty="0" smtClean="0">
                <a:solidFill>
                  <a:schemeClr val="bg1"/>
                </a:solidFill>
              </a:rPr>
              <a:t>Русенский регион“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65102" y="1794785"/>
            <a:ext cx="3565141" cy="1696560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Rectangle 9"/>
          <p:cNvSpPr/>
          <p:nvPr/>
        </p:nvSpPr>
        <p:spPr>
          <a:xfrm>
            <a:off x="5516935" y="1771035"/>
            <a:ext cx="341330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5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июня </a:t>
            </a:r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– 30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сентября</a:t>
            </a:r>
            <a:endParaRPr lang="ru-RU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ru-RU" sz="2000" b="1" dirty="0"/>
              <a:t>Гостевая </a:t>
            </a:r>
            <a:r>
              <a:rPr lang="ru-RU" sz="2000" b="1" dirty="0" smtClean="0"/>
              <a:t>выставка в</a:t>
            </a:r>
            <a:endParaRPr lang="ru-RU" sz="2000" b="1" dirty="0"/>
          </a:p>
          <a:p>
            <a:r>
              <a:rPr lang="ru-RU" sz="2000" b="1" dirty="0" smtClean="0">
                <a:cs typeface="Nirmala UI" panose="020B0502040204020203" pitchFamily="34" charset="0"/>
              </a:rPr>
              <a:t>Археологическом музее</a:t>
            </a:r>
            <a:endParaRPr lang="ru-RU" sz="2000" b="1" dirty="0" smtClean="0">
              <a:cs typeface="Nirmala UI" panose="020B0502040204020203" pitchFamily="34" charset="0"/>
            </a:endParaRPr>
          </a:p>
          <a:p>
            <a:r>
              <a:rPr lang="ru-RU" sz="2000" b="1" dirty="0" smtClean="0">
                <a:cs typeface="Nirmala UI" panose="020B0502040204020203" pitchFamily="34" charset="0"/>
              </a:rPr>
              <a:t>Бургаса, </a:t>
            </a:r>
            <a:r>
              <a:rPr lang="ru-RU" sz="2000" b="1" dirty="0" smtClean="0">
                <a:cs typeface="Nirmala UI" panose="020B0502040204020203" pitchFamily="34" charset="0"/>
              </a:rPr>
              <a:t>ул. Богориди 21</a:t>
            </a:r>
          </a:p>
          <a:p>
            <a:r>
              <a:rPr lang="en-US" sz="2000" i="1" dirty="0">
                <a:solidFill>
                  <a:srgbClr val="002060"/>
                </a:solidFill>
              </a:rPr>
              <a:t>www.burgasmuseums.bg</a:t>
            </a:r>
            <a:endParaRPr lang="ru-RU" sz="2000" i="1" dirty="0">
              <a:solidFill>
                <a:srgbClr val="002060"/>
              </a:solidFill>
            </a:endParaRPr>
          </a:p>
          <a:p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0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649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2786" y="116107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err="1" smtClean="0">
                <a:solidFill>
                  <a:schemeClr val="bg1">
                    <a:lumMod val="95000"/>
                  </a:schemeClr>
                </a:solidFill>
              </a:rPr>
              <a:t>Выставка</a:t>
            </a:r>
            <a:r>
              <a:rPr lang="bg-BG" sz="28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bg-BG" sz="2800" b="1" dirty="0">
                <a:solidFill>
                  <a:schemeClr val="bg1">
                    <a:lumMod val="95000"/>
                  </a:schemeClr>
                </a:solidFill>
              </a:rPr>
              <a:t>„</a:t>
            </a:r>
            <a:r>
              <a:rPr lang="bg-BG" sz="2800" b="1" dirty="0" err="1" smtClean="0">
                <a:solidFill>
                  <a:schemeClr val="bg1">
                    <a:lumMod val="95000"/>
                  </a:schemeClr>
                </a:solidFill>
              </a:rPr>
              <a:t>Тракийское</a:t>
            </a:r>
            <a:r>
              <a:rPr lang="bg-BG" sz="28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bg-BG" sz="2800" b="1" dirty="0" err="1" smtClean="0">
                <a:solidFill>
                  <a:schemeClr val="bg1">
                    <a:lumMod val="95000"/>
                  </a:schemeClr>
                </a:solidFill>
              </a:rPr>
              <a:t>серебреное</a:t>
            </a:r>
            <a:r>
              <a:rPr lang="bg-BG" sz="28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bg-BG" sz="2800" b="1" dirty="0" err="1" smtClean="0">
                <a:solidFill>
                  <a:schemeClr val="bg1">
                    <a:lumMod val="95000"/>
                  </a:schemeClr>
                </a:solidFill>
              </a:rPr>
              <a:t>сокровище</a:t>
            </a:r>
            <a:endParaRPr lang="bg-BG" sz="28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bg-BG" sz="2800" b="1" dirty="0" smtClean="0">
                <a:solidFill>
                  <a:schemeClr val="bg1">
                    <a:lumMod val="95000"/>
                  </a:schemeClr>
                </a:solidFill>
              </a:rPr>
              <a:t>из </a:t>
            </a:r>
            <a:r>
              <a:rPr lang="bg-BG" sz="2800" b="1" dirty="0">
                <a:solidFill>
                  <a:schemeClr val="bg1">
                    <a:lumMod val="95000"/>
                  </a:schemeClr>
                </a:solidFill>
              </a:rPr>
              <a:t>с. Луковит, </a:t>
            </a:r>
            <a:r>
              <a:rPr lang="bg-BG" sz="2800" b="1" dirty="0" err="1" smtClean="0">
                <a:solidFill>
                  <a:schemeClr val="bg1">
                    <a:lumMod val="95000"/>
                  </a:schemeClr>
                </a:solidFill>
              </a:rPr>
              <a:t>Ловешкий</a:t>
            </a:r>
            <a:r>
              <a:rPr lang="bg-BG" sz="2800" b="1" dirty="0" smtClean="0">
                <a:solidFill>
                  <a:schemeClr val="bg1">
                    <a:lumMod val="95000"/>
                  </a:schemeClr>
                </a:solidFill>
              </a:rPr>
              <a:t> регион“</a:t>
            </a:r>
            <a:endParaRPr lang="bg-BG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65102" y="1794383"/>
            <a:ext cx="3565141" cy="1673212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5516935" y="1771035"/>
            <a:ext cx="341330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5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июня </a:t>
            </a:r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– 30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сентября</a:t>
            </a:r>
            <a:endParaRPr lang="ru-RU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ru-RU" sz="2000" b="1" dirty="0"/>
              <a:t>Гостевая </a:t>
            </a:r>
            <a:r>
              <a:rPr lang="ru-RU" sz="2000" b="1" dirty="0" smtClean="0"/>
              <a:t>выставка </a:t>
            </a:r>
            <a:r>
              <a:rPr lang="ru-RU" sz="2000" b="1" dirty="0"/>
              <a:t>в</a:t>
            </a:r>
          </a:p>
          <a:p>
            <a:r>
              <a:rPr lang="ru-RU" sz="2000" b="1" dirty="0" smtClean="0">
                <a:cs typeface="Nirmala UI" panose="020B0502040204020203" pitchFamily="34" charset="0"/>
              </a:rPr>
              <a:t>Археологическом музее</a:t>
            </a:r>
            <a:endParaRPr lang="ru-RU" sz="2000" b="1" dirty="0" smtClean="0">
              <a:cs typeface="Nirmala UI" panose="020B0502040204020203" pitchFamily="34" charset="0"/>
            </a:endParaRPr>
          </a:p>
          <a:p>
            <a:r>
              <a:rPr lang="ru-RU" sz="2000" b="1" dirty="0" smtClean="0">
                <a:cs typeface="Nirmala UI" panose="020B0502040204020203" pitchFamily="34" charset="0"/>
              </a:rPr>
              <a:t>Бургаса, </a:t>
            </a:r>
            <a:r>
              <a:rPr lang="ru-RU" sz="2000" b="1" dirty="0" smtClean="0">
                <a:cs typeface="Nirmala UI" panose="020B0502040204020203" pitchFamily="34" charset="0"/>
              </a:rPr>
              <a:t>ул. Богориди 21</a:t>
            </a:r>
          </a:p>
          <a:p>
            <a:r>
              <a:rPr lang="en-US" sz="2000" i="1" dirty="0" smtClean="0">
                <a:solidFill>
                  <a:srgbClr val="002060"/>
                </a:solidFill>
              </a:rPr>
              <a:t>www.burgasmuseums.bg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27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90"/>
            <a:ext cx="9144000" cy="6835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6206" y="296768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err="1">
                <a:solidFill>
                  <a:schemeClr val="bg1"/>
                </a:solidFill>
              </a:rPr>
              <a:t>Джулай</a:t>
            </a:r>
            <a:r>
              <a:rPr lang="bg-BG" sz="2800" b="1" dirty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Морнинг</a:t>
            </a:r>
            <a:r>
              <a:rPr lang="bg-BG" sz="2800" b="1" dirty="0" smtClean="0">
                <a:solidFill>
                  <a:schemeClr val="bg1"/>
                </a:solidFill>
              </a:rPr>
              <a:t> на </a:t>
            </a:r>
            <a:r>
              <a:rPr lang="bg-BG" sz="2800" b="1" dirty="0" err="1" smtClean="0">
                <a:solidFill>
                  <a:schemeClr val="bg1"/>
                </a:solidFill>
              </a:rPr>
              <a:t>бургаском</a:t>
            </a:r>
            <a:r>
              <a:rPr lang="bg-BG" sz="2800" b="1" dirty="0" smtClean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пляже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79975" y="3257131"/>
            <a:ext cx="3565141" cy="1384995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5514591" y="3232894"/>
            <a:ext cx="3705101" cy="169277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30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июня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- 1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июля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Приветствовайте</a:t>
            </a:r>
            <a:endParaRPr lang="bg-BG" sz="2000" b="1" dirty="0" smtClean="0"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первое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июльское</a:t>
            </a:r>
            <a:r>
              <a:rPr lang="bg-BG" sz="2000" b="1" dirty="0" smtClean="0">
                <a:cs typeface="Nirmala UI" panose="020B0502040204020203" pitchFamily="34" charset="0"/>
              </a:rPr>
              <a:t> утро </a:t>
            </a:r>
            <a:r>
              <a:rPr lang="bg-BG" sz="2000" b="1" dirty="0" smtClean="0">
                <a:cs typeface="Nirmala UI" panose="020B0502040204020203" pitchFamily="34" charset="0"/>
              </a:rPr>
              <a:t>на 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централном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пляже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smtClean="0">
                <a:cs typeface="Nirmala UI" panose="020B0502040204020203" pitchFamily="34" charset="0"/>
              </a:rPr>
              <a:t>в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Бургасе</a:t>
            </a:r>
            <a:endParaRPr lang="bg-BG" sz="2000" b="1" dirty="0" smtClean="0">
              <a:cs typeface="Nirmala UI" panose="020B0502040204020203" pitchFamily="34" charset="0"/>
            </a:endParaRPr>
          </a:p>
          <a:p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8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774"/>
            <a:ext cx="9144000" cy="63380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3171" y="243828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err="1" smtClean="0">
                <a:solidFill>
                  <a:schemeClr val="bg1"/>
                </a:solidFill>
              </a:rPr>
              <a:t>Фестиваль</a:t>
            </a:r>
            <a:r>
              <a:rPr lang="bg-BG" sz="2800" b="1" dirty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песочных</a:t>
            </a:r>
            <a:r>
              <a:rPr lang="bg-BG" sz="2800" b="1" dirty="0" smtClean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скульптур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79975" y="3387760"/>
            <a:ext cx="3565141" cy="1124864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5514591" y="3387270"/>
            <a:ext cx="3705101" cy="1384995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</a:t>
            </a:r>
            <a:r>
              <a:rPr lang="bg-BG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ь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-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сентябрь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Парк „Езеро“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bg-BG" sz="2000" b="1" dirty="0" smtClean="0">
              <a:cs typeface="Nirmala UI" panose="020B0502040204020203" pitchFamily="34" charset="0"/>
            </a:endParaRPr>
          </a:p>
          <a:p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1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r="4970"/>
          <a:stretch/>
        </p:blipFill>
        <p:spPr>
          <a:xfrm>
            <a:off x="0" y="605642"/>
            <a:ext cx="9144000" cy="62523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9735" y="451147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err="1" smtClean="0">
                <a:solidFill>
                  <a:schemeClr val="bg1"/>
                </a:solidFill>
              </a:rPr>
              <a:t>Выставка</a:t>
            </a:r>
            <a:r>
              <a:rPr lang="bg-BG" sz="2800" b="1" dirty="0" smtClean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папугаев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05846" y="3926369"/>
            <a:ext cx="3565141" cy="1124864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5525405" y="3926369"/>
            <a:ext cx="3705101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июля </a:t>
            </a:r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– 31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Експо център „Флора“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3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1"/>
          <a:stretch/>
        </p:blipFill>
        <p:spPr>
          <a:xfrm>
            <a:off x="0" y="521662"/>
            <a:ext cx="9144000" cy="63363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451147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err="1" smtClean="0">
                <a:solidFill>
                  <a:schemeClr val="bg1"/>
                </a:solidFill>
              </a:rPr>
              <a:t>Выставка</a:t>
            </a:r>
            <a:r>
              <a:rPr lang="bg-BG" sz="2800" b="1" dirty="0" smtClean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живых</a:t>
            </a:r>
            <a:r>
              <a:rPr lang="bg-BG" sz="2800" b="1" dirty="0" smtClean="0">
                <a:solidFill>
                  <a:schemeClr val="bg1"/>
                </a:solidFill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</a:rPr>
              <a:t>бабочек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25191" y="5519311"/>
            <a:ext cx="3565141" cy="1124864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4397281" y="5519311"/>
            <a:ext cx="3705101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июля </a:t>
            </a:r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– 31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Експо център „Флора“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0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" t="1" b="94"/>
          <a:stretch/>
        </p:blipFill>
        <p:spPr>
          <a:xfrm flipH="1">
            <a:off x="-1" y="581891"/>
            <a:ext cx="9132125" cy="62701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2212" y="51285"/>
            <a:ext cx="8795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Национальный чемпионат</a:t>
            </a:r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>
                <a:solidFill>
                  <a:schemeClr val="bg1"/>
                </a:solidFill>
              </a:rPr>
              <a:t>н</a:t>
            </a:r>
            <a:r>
              <a:rPr lang="ru-RU" sz="2800" b="1" dirty="0" smtClean="0">
                <a:solidFill>
                  <a:schemeClr val="bg1"/>
                </a:solidFill>
              </a:rPr>
              <a:t>а</a:t>
            </a:r>
            <a:r>
              <a:rPr lang="bg-BG" sz="2800" b="1" dirty="0">
                <a:solidFill>
                  <a:schemeClr val="bg1"/>
                </a:solidFill>
              </a:rPr>
              <a:t>с</a:t>
            </a:r>
            <a:r>
              <a:rPr lang="ru-RU" sz="2800" b="1" dirty="0" smtClean="0">
                <a:solidFill>
                  <a:schemeClr val="bg1"/>
                </a:solidFill>
              </a:rPr>
              <a:t>тольных корабленых </a:t>
            </a:r>
            <a:r>
              <a:rPr lang="ru-RU" sz="2800" b="1" dirty="0" smtClean="0">
                <a:solidFill>
                  <a:schemeClr val="bg1"/>
                </a:solidFill>
              </a:rPr>
              <a:t>моделей, </a:t>
            </a:r>
            <a:r>
              <a:rPr lang="ru-RU" sz="2800" b="1" dirty="0">
                <a:solidFill>
                  <a:schemeClr val="bg1"/>
                </a:solidFill>
              </a:rPr>
              <a:t>"Клас C"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51467" y="5519311"/>
            <a:ext cx="3215640" cy="1124864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5391398" y="5513373"/>
            <a:ext cx="3705101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3 - 5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июля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КЦ „Морско казино“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7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988"/>
            <a:ext cx="9144000" cy="6264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0044" y="116712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Парад-шествие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класических автомобилей </a:t>
            </a:r>
            <a:r>
              <a:rPr lang="ru-RU" sz="2800" b="1" dirty="0">
                <a:solidFill>
                  <a:schemeClr val="bg1"/>
                </a:solidFill>
              </a:rPr>
              <a:t>и </a:t>
            </a:r>
            <a:r>
              <a:rPr lang="ru-RU" sz="2800" b="1" dirty="0" smtClean="0">
                <a:solidFill>
                  <a:schemeClr val="bg1"/>
                </a:solidFill>
              </a:rPr>
              <a:t>мотоциклов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73981" y="5601043"/>
            <a:ext cx="3215640" cy="1124864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5949539" y="5592246"/>
            <a:ext cx="3705101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4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юли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endParaRPr lang="en-US" sz="2000" b="1" dirty="0" smtClean="0"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5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141"/>
            <a:ext cx="9143999" cy="6299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1919" y="196673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Фестиваль </a:t>
            </a:r>
            <a:r>
              <a:rPr lang="ru-RU" sz="2800" b="1" dirty="0">
                <a:solidFill>
                  <a:schemeClr val="bg1"/>
                </a:solidFill>
              </a:rPr>
              <a:t>„Заедно в </a:t>
            </a:r>
            <a:r>
              <a:rPr lang="ru-RU" sz="2800" b="1" dirty="0" smtClean="0">
                <a:solidFill>
                  <a:schemeClr val="bg1"/>
                </a:solidFill>
              </a:rPr>
              <a:t>Бургас“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Японская кулинарная вечер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73981" y="5601043"/>
            <a:ext cx="3215640" cy="871009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5949539" y="5592246"/>
            <a:ext cx="2850077" cy="76944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11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юли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8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09"/>
          <a:stretch/>
        </p:blipFill>
        <p:spPr>
          <a:xfrm>
            <a:off x="0" y="360633"/>
            <a:ext cx="9144000" cy="64914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360633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Китарный </a:t>
            </a:r>
            <a:r>
              <a:rPr lang="ru-RU" sz="2800" b="1" dirty="0" smtClean="0">
                <a:solidFill>
                  <a:schemeClr val="bg1"/>
                </a:solidFill>
              </a:rPr>
              <a:t>фестиваль </a:t>
            </a:r>
            <a:r>
              <a:rPr lang="en-US" sz="2800" b="1" dirty="0">
                <a:solidFill>
                  <a:schemeClr val="bg1"/>
                </a:solidFill>
              </a:rPr>
              <a:t>Burgas Jam 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773981" y="5577292"/>
            <a:ext cx="3215640" cy="985989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5945749" y="5509814"/>
            <a:ext cx="3043872" cy="1046440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11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юли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вокзал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bg-BG" sz="2000" b="1" dirty="0" smtClean="0">
              <a:cs typeface="Nirmala UI" panose="020B0502040204020203" pitchFamily="34" charset="0"/>
            </a:endParaRPr>
          </a:p>
          <a:p>
            <a:r>
              <a:rPr lang="en-US" i="1" dirty="0" smtClean="0">
                <a:solidFill>
                  <a:srgbClr val="002060"/>
                </a:solidFill>
              </a:rPr>
              <a:t>www.jam.burgas.bg</a:t>
            </a:r>
            <a:endParaRPr lang="ru-RU" sz="2000" b="1" dirty="0">
              <a:solidFill>
                <a:srgbClr val="002060"/>
              </a:solidFill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6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6"/>
          <a:stretch/>
        </p:blipFill>
        <p:spPr>
          <a:xfrm>
            <a:off x="0" y="544380"/>
            <a:ext cx="9144000" cy="6295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6348" y="418013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Джаз в </a:t>
            </a:r>
            <a:r>
              <a:rPr lang="ru-RU" sz="2800" b="1" dirty="0" smtClean="0">
                <a:solidFill>
                  <a:schemeClr val="bg1"/>
                </a:solidFill>
              </a:rPr>
              <a:t>Бургасе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42311" y="5004446"/>
            <a:ext cx="3608812" cy="1499235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3942608" y="5004446"/>
            <a:ext cx="3705101" cy="1446550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17 и 18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июля</a:t>
            </a:r>
            <a:endParaRPr lang="ru-RU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ru-RU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14 и 15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Летний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театр</a:t>
            </a:r>
            <a:endParaRPr lang="bg-BG" sz="2000" b="1" dirty="0" smtClean="0"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34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891"/>
            <a:ext cx="9144000" cy="6276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379897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Международный фильмовый </a:t>
            </a:r>
            <a:r>
              <a:rPr lang="ru-RU" sz="2800" b="1" dirty="0" smtClean="0">
                <a:solidFill>
                  <a:schemeClr val="bg1"/>
                </a:solidFill>
              </a:rPr>
              <a:t>фестиваль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51467" y="5519311"/>
            <a:ext cx="3215640" cy="1124864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5391398" y="5513373"/>
            <a:ext cx="3705101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18 - 25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июля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КЦ „Морско казино“</a:t>
            </a: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11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766"/>
            <a:ext cx="9144000" cy="6264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6293" y="221375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Бургаские </a:t>
            </a:r>
            <a:r>
              <a:rPr lang="ru-RU" sz="2800" b="1" dirty="0" smtClean="0">
                <a:solidFill>
                  <a:schemeClr val="bg1"/>
                </a:solidFill>
              </a:rPr>
              <a:t>музикальные </a:t>
            </a:r>
            <a:r>
              <a:rPr lang="ru-RU" sz="2800" b="1" dirty="0" smtClean="0">
                <a:solidFill>
                  <a:schemeClr val="bg1"/>
                </a:solidFill>
              </a:rPr>
              <a:t>праздники </a:t>
            </a:r>
            <a:r>
              <a:rPr lang="ru-RU" sz="2800" b="1" dirty="0">
                <a:solidFill>
                  <a:schemeClr val="bg1"/>
                </a:solidFill>
              </a:rPr>
              <a:t>„Емил </a:t>
            </a:r>
            <a:r>
              <a:rPr lang="ru-RU" sz="2800" b="1" dirty="0">
                <a:solidFill>
                  <a:schemeClr val="bg1"/>
                </a:solidFill>
              </a:rPr>
              <a:t>Чакыров</a:t>
            </a:r>
            <a:r>
              <a:rPr lang="ru-RU" sz="2800" b="1" dirty="0">
                <a:solidFill>
                  <a:schemeClr val="bg1"/>
                </a:solidFill>
              </a:rPr>
              <a:t>“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85133" y="5396332"/>
            <a:ext cx="3256342" cy="1170723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5080744" y="5443084"/>
            <a:ext cx="3705101" cy="1015663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Июль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-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b="1" dirty="0" err="1" smtClean="0">
                <a:cs typeface="Nirmala UI" panose="020B0502040204020203" pitchFamily="34" charset="0"/>
              </a:rPr>
              <a:t>Летний</a:t>
            </a:r>
            <a:r>
              <a:rPr lang="bg-BG" b="1" dirty="0" smtClean="0">
                <a:cs typeface="Nirmala UI" panose="020B0502040204020203" pitchFamily="34" charset="0"/>
              </a:rPr>
              <a:t> </a:t>
            </a:r>
            <a:r>
              <a:rPr lang="bg-BG" b="1" dirty="0" err="1" smtClean="0">
                <a:cs typeface="Nirmala UI" panose="020B0502040204020203" pitchFamily="34" charset="0"/>
              </a:rPr>
              <a:t>театр</a:t>
            </a:r>
            <a:endParaRPr lang="bg-BG" b="1" dirty="0" smtClean="0">
              <a:cs typeface="Nirmala UI" panose="020B0502040204020203" pitchFamily="34" charset="0"/>
            </a:endParaRPr>
          </a:p>
          <a:p>
            <a:r>
              <a:rPr lang="bg-BG" b="1" dirty="0" err="1" smtClean="0">
                <a:cs typeface="Nirmala UI" panose="020B0502040204020203" pitchFamily="34" charset="0"/>
              </a:rPr>
              <a:t>Государственая</a:t>
            </a:r>
            <a:r>
              <a:rPr lang="bg-BG" b="1" dirty="0" smtClean="0">
                <a:cs typeface="Nirmala UI" panose="020B0502040204020203" pitchFamily="34" charset="0"/>
              </a:rPr>
              <a:t> </a:t>
            </a:r>
            <a:r>
              <a:rPr lang="bg-BG" b="1" dirty="0" smtClean="0">
                <a:cs typeface="Nirmala UI" panose="020B0502040204020203" pitchFamily="34" charset="0"/>
              </a:rPr>
              <a:t>опера </a:t>
            </a:r>
            <a:r>
              <a:rPr lang="bg-BG" b="1" dirty="0" err="1" smtClean="0">
                <a:cs typeface="Nirmala UI" panose="020B0502040204020203" pitchFamily="34" charset="0"/>
              </a:rPr>
              <a:t>Бургаса</a:t>
            </a:r>
            <a:endParaRPr lang="ru-RU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95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0016"/>
            <a:ext cx="9144000" cy="6287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6293" y="219493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Национальный </a:t>
            </a:r>
            <a:r>
              <a:rPr lang="ru-RU" sz="2800" b="1" dirty="0" smtClean="0">
                <a:solidFill>
                  <a:schemeClr val="bg1"/>
                </a:solidFill>
              </a:rPr>
              <a:t>вокальный </a:t>
            </a:r>
            <a:r>
              <a:rPr lang="ru-RU" sz="2800" b="1" dirty="0" smtClean="0">
                <a:solidFill>
                  <a:schemeClr val="bg1"/>
                </a:solidFill>
              </a:rPr>
              <a:t>конкурс „</a:t>
            </a:r>
            <a:r>
              <a:rPr lang="ru-RU" sz="2800" b="1" dirty="0">
                <a:solidFill>
                  <a:schemeClr val="bg1"/>
                </a:solidFill>
              </a:rPr>
              <a:t>Бургас и морето“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65280" y="5343748"/>
            <a:ext cx="3215640" cy="1122068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2048061" y="5343748"/>
            <a:ext cx="2850077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Летний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театр</a:t>
            </a:r>
            <a:endParaRPr lang="bg-BG" sz="2000" b="1" dirty="0" smtClean="0"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сад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4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928"/>
            <a:ext cx="9144000" cy="62910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255619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Международный кукольный </a:t>
            </a:r>
            <a:r>
              <a:rPr lang="ru-RU" sz="2800" b="1" dirty="0" smtClean="0">
                <a:solidFill>
                  <a:schemeClr val="bg1"/>
                </a:solidFill>
              </a:rPr>
              <a:t>фестиваль</a:t>
            </a:r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"День куклей</a:t>
            </a:r>
            <a:r>
              <a:rPr lang="en-US" sz="2800" b="1" dirty="0" smtClean="0">
                <a:solidFill>
                  <a:schemeClr val="bg1"/>
                </a:solidFill>
              </a:rPr>
              <a:t>”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>
                <a:solidFill>
                  <a:schemeClr val="bg1"/>
                </a:solidFill>
              </a:rPr>
              <a:t>Бургас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65280" y="5343748"/>
            <a:ext cx="3215640" cy="1122068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1935705" y="5343748"/>
            <a:ext cx="3074790" cy="1231106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2-11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1600" b="1" dirty="0" err="1" smtClean="0">
                <a:cs typeface="Nirmala UI" panose="020B0502040204020203" pitchFamily="34" charset="0"/>
              </a:rPr>
              <a:t>Государственный</a:t>
            </a:r>
            <a:r>
              <a:rPr lang="bg-BG" sz="1600" b="1" dirty="0" smtClean="0">
                <a:cs typeface="Nirmala UI" panose="020B0502040204020203" pitchFamily="34" charset="0"/>
              </a:rPr>
              <a:t> </a:t>
            </a:r>
            <a:r>
              <a:rPr lang="bg-BG" sz="1600" b="1" dirty="0" err="1" smtClean="0">
                <a:cs typeface="Nirmala UI" panose="020B0502040204020203" pitchFamily="34" charset="0"/>
              </a:rPr>
              <a:t>кукольный</a:t>
            </a:r>
            <a:r>
              <a:rPr lang="bg-BG" sz="1600" b="1" dirty="0" smtClean="0">
                <a:cs typeface="Nirmala UI" panose="020B0502040204020203" pitchFamily="34" charset="0"/>
              </a:rPr>
              <a:t> </a:t>
            </a:r>
            <a:r>
              <a:rPr lang="bg-BG" sz="1600" b="1" dirty="0" err="1" smtClean="0">
                <a:cs typeface="Nirmala UI" panose="020B0502040204020203" pitchFamily="34" charset="0"/>
              </a:rPr>
              <a:t>театр</a:t>
            </a:r>
            <a:endParaRPr lang="bg-BG" sz="1600" b="1" dirty="0" smtClean="0">
              <a:cs typeface="Nirmala UI" panose="020B0502040204020203" pitchFamily="34" charset="0"/>
            </a:endParaRPr>
          </a:p>
          <a:p>
            <a:r>
              <a:rPr lang="bg-BG" sz="1600" b="1" dirty="0" err="1" smtClean="0">
                <a:cs typeface="Nirmala UI" panose="020B0502040204020203" pitchFamily="34" charset="0"/>
              </a:rPr>
              <a:t>Морский</a:t>
            </a:r>
            <a:r>
              <a:rPr lang="bg-BG" sz="1600" b="1" dirty="0" smtClean="0">
                <a:cs typeface="Nirmala UI" panose="020B0502040204020203" pitchFamily="34" charset="0"/>
              </a:rPr>
              <a:t> </a:t>
            </a:r>
            <a:r>
              <a:rPr lang="bg-BG" sz="1600" b="1" dirty="0" err="1" smtClean="0">
                <a:cs typeface="Nirmala UI" panose="020B0502040204020203" pitchFamily="34" charset="0"/>
              </a:rPr>
              <a:t>сад</a:t>
            </a:r>
            <a:r>
              <a:rPr lang="bg-BG" sz="1600" b="1" dirty="0" smtClean="0">
                <a:cs typeface="Nirmala UI" panose="020B0502040204020203" pitchFamily="34" charset="0"/>
              </a:rPr>
              <a:t> </a:t>
            </a:r>
            <a:r>
              <a:rPr lang="bg-BG" sz="1600" b="1" dirty="0" err="1" smtClean="0">
                <a:cs typeface="Nirmala UI" panose="020B0502040204020203" pitchFamily="34" charset="0"/>
              </a:rPr>
              <a:t>Бургаса</a:t>
            </a:r>
            <a:endParaRPr lang="ru-RU" sz="16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0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0422"/>
            <a:ext cx="9144000" cy="53485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3806" y="383601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STREET FOOD FESTIVAL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 rot="21378913">
            <a:off x="2471836" y="3957918"/>
            <a:ext cx="2612474" cy="44199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cs typeface="Nirmala UI" panose="020B0502040204020203" pitchFamily="34" charset="0"/>
              </a:rPr>
              <a:t>4 - 6 </a:t>
            </a:r>
            <a:r>
              <a:rPr lang="ru-RU" sz="2800" b="1" dirty="0" smtClean="0">
                <a:cs typeface="Nirmala UI" panose="020B0502040204020203" pitchFamily="34" charset="0"/>
              </a:rPr>
              <a:t>августа</a:t>
            </a:r>
            <a:endParaRPr lang="ru-RU" sz="2800" b="1" dirty="0">
              <a:cs typeface="Nirmala UI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1433037">
            <a:off x="2020824" y="4864608"/>
            <a:ext cx="1728216" cy="1581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254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"/>
            <a:ext cx="9154444" cy="6263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6348" y="451147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SPICE MUSIC FESTIVAL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83568" y="4874775"/>
            <a:ext cx="3215640" cy="1319262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1953993" y="4809042"/>
            <a:ext cx="3074790" cy="1384995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7 </a:t>
            </a:r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-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9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Свободная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smtClean="0">
                <a:cs typeface="Nirmala UI" panose="020B0502040204020203" pitchFamily="34" charset="0"/>
              </a:rPr>
              <a:t>зона </a:t>
            </a:r>
            <a:r>
              <a:rPr lang="bg-BG" sz="2000" b="1" dirty="0" smtClean="0">
                <a:cs typeface="Nirmala UI" panose="020B0502040204020203" pitchFamily="34" charset="0"/>
              </a:rPr>
              <a:t>Порта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en-US" sz="2000" b="1" dirty="0" smtClean="0">
              <a:cs typeface="Nirmala UI" panose="020B0502040204020203" pitchFamily="34" charset="0"/>
            </a:endParaRPr>
          </a:p>
          <a:p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  <a:cs typeface="Nirmala UI" panose="020B0502040204020203" pitchFamily="34" charset="0"/>
              </a:rPr>
              <a:t>www.spicemusicfest.bg</a:t>
            </a:r>
            <a:endParaRPr lang="bg-BG" sz="2000" b="1" i="1" dirty="0" smtClean="0">
              <a:solidFill>
                <a:schemeClr val="accent5">
                  <a:lumMod val="50000"/>
                </a:schemeClr>
              </a:solidFill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963"/>
          <a:stretch/>
        </p:blipFill>
        <p:spPr>
          <a:xfrm>
            <a:off x="0" y="472692"/>
            <a:ext cx="9144000" cy="63900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82777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6348" y="407271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 </a:t>
            </a:r>
            <a:r>
              <a:rPr lang="bg-BG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Фест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 OF BLACK</a:t>
            </a:r>
            <a:endParaRPr lang="bg-BG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73980" y="4979977"/>
            <a:ext cx="3215640" cy="894760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5956762" y="4979977"/>
            <a:ext cx="2850077" cy="76944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8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Летний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театр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90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flipH="1">
            <a:off x="1407" y="609068"/>
            <a:ext cx="9152020" cy="6008547"/>
          </a:xfrm>
          <a:custGeom>
            <a:avLst/>
            <a:gdLst>
              <a:gd name="connsiteX0" fmla="*/ 0 w 9144001"/>
              <a:gd name="connsiteY0" fmla="*/ 0 h 5976518"/>
              <a:gd name="connsiteX1" fmla="*/ 9144001 w 9144001"/>
              <a:gd name="connsiteY1" fmla="*/ 0 h 5976518"/>
              <a:gd name="connsiteX2" fmla="*/ 9144001 w 9144001"/>
              <a:gd name="connsiteY2" fmla="*/ 5976518 h 5976518"/>
              <a:gd name="connsiteX3" fmla="*/ 0 w 9144001"/>
              <a:gd name="connsiteY3" fmla="*/ 5976518 h 5976518"/>
              <a:gd name="connsiteX4" fmla="*/ 0 w 9144001"/>
              <a:gd name="connsiteY4" fmla="*/ 0 h 5976518"/>
              <a:gd name="connsiteX0" fmla="*/ 0 w 9144001"/>
              <a:gd name="connsiteY0" fmla="*/ 0 h 5976518"/>
              <a:gd name="connsiteX1" fmla="*/ 9144001 w 9144001"/>
              <a:gd name="connsiteY1" fmla="*/ 0 h 5976518"/>
              <a:gd name="connsiteX2" fmla="*/ 9144001 w 9144001"/>
              <a:gd name="connsiteY2" fmla="*/ 5976518 h 5976518"/>
              <a:gd name="connsiteX3" fmla="*/ 0 w 9144001"/>
              <a:gd name="connsiteY3" fmla="*/ 4513478 h 5976518"/>
              <a:gd name="connsiteX4" fmla="*/ 0 w 9144001"/>
              <a:gd name="connsiteY4" fmla="*/ 0 h 5976518"/>
              <a:gd name="connsiteX0" fmla="*/ 0 w 9144001"/>
              <a:gd name="connsiteY0" fmla="*/ 0 h 5917997"/>
              <a:gd name="connsiteX1" fmla="*/ 9144001 w 9144001"/>
              <a:gd name="connsiteY1" fmla="*/ 0 h 5917997"/>
              <a:gd name="connsiteX2" fmla="*/ 9144001 w 9144001"/>
              <a:gd name="connsiteY2" fmla="*/ 5917997 h 5917997"/>
              <a:gd name="connsiteX3" fmla="*/ 0 w 9144001"/>
              <a:gd name="connsiteY3" fmla="*/ 4513478 h 5917997"/>
              <a:gd name="connsiteX4" fmla="*/ 0 w 9144001"/>
              <a:gd name="connsiteY4" fmla="*/ 0 h 5917997"/>
              <a:gd name="connsiteX0" fmla="*/ 7315 w 9151316"/>
              <a:gd name="connsiteY0" fmla="*/ 0 h 5917997"/>
              <a:gd name="connsiteX1" fmla="*/ 9151316 w 9151316"/>
              <a:gd name="connsiteY1" fmla="*/ 0 h 5917997"/>
              <a:gd name="connsiteX2" fmla="*/ 9151316 w 9151316"/>
              <a:gd name="connsiteY2" fmla="*/ 5917997 h 5917997"/>
              <a:gd name="connsiteX3" fmla="*/ 0 w 9151316"/>
              <a:gd name="connsiteY3" fmla="*/ 4096512 h 5917997"/>
              <a:gd name="connsiteX4" fmla="*/ 7315 w 9151316"/>
              <a:gd name="connsiteY4" fmla="*/ 0 h 5917997"/>
              <a:gd name="connsiteX0" fmla="*/ 7315 w 9151316"/>
              <a:gd name="connsiteY0" fmla="*/ 0 h 5574183"/>
              <a:gd name="connsiteX1" fmla="*/ 9151316 w 9151316"/>
              <a:gd name="connsiteY1" fmla="*/ 0 h 5574183"/>
              <a:gd name="connsiteX2" fmla="*/ 9144001 w 9151316"/>
              <a:gd name="connsiteY2" fmla="*/ 5574183 h 5574183"/>
              <a:gd name="connsiteX3" fmla="*/ 0 w 9151316"/>
              <a:gd name="connsiteY3" fmla="*/ 4096512 h 5574183"/>
              <a:gd name="connsiteX4" fmla="*/ 7315 w 9151316"/>
              <a:gd name="connsiteY4" fmla="*/ 0 h 5574183"/>
              <a:gd name="connsiteX0" fmla="*/ 7315 w 9152020"/>
              <a:gd name="connsiteY0" fmla="*/ 0 h 5632705"/>
              <a:gd name="connsiteX1" fmla="*/ 9151316 w 9152020"/>
              <a:gd name="connsiteY1" fmla="*/ 0 h 5632705"/>
              <a:gd name="connsiteX2" fmla="*/ 9151317 w 9152020"/>
              <a:gd name="connsiteY2" fmla="*/ 5632705 h 5632705"/>
              <a:gd name="connsiteX3" fmla="*/ 0 w 9152020"/>
              <a:gd name="connsiteY3" fmla="*/ 4096512 h 5632705"/>
              <a:gd name="connsiteX4" fmla="*/ 7315 w 9152020"/>
              <a:gd name="connsiteY4" fmla="*/ 0 h 5632705"/>
              <a:gd name="connsiteX0" fmla="*/ 7315 w 9152020"/>
              <a:gd name="connsiteY0" fmla="*/ 0 h 5632705"/>
              <a:gd name="connsiteX1" fmla="*/ 9151316 w 9152020"/>
              <a:gd name="connsiteY1" fmla="*/ 0 h 5632705"/>
              <a:gd name="connsiteX2" fmla="*/ 9151317 w 9152020"/>
              <a:gd name="connsiteY2" fmla="*/ 5632705 h 5632705"/>
              <a:gd name="connsiteX3" fmla="*/ 0 w 9152020"/>
              <a:gd name="connsiteY3" fmla="*/ 4140403 h 5632705"/>
              <a:gd name="connsiteX4" fmla="*/ 7315 w 9152020"/>
              <a:gd name="connsiteY4" fmla="*/ 0 h 563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2020" h="5632705">
                <a:moveTo>
                  <a:pt x="7315" y="0"/>
                </a:moveTo>
                <a:lnTo>
                  <a:pt x="9151316" y="0"/>
                </a:lnTo>
                <a:cubicBezTo>
                  <a:pt x="9148878" y="1858061"/>
                  <a:pt x="9153755" y="3774644"/>
                  <a:pt x="9151317" y="5632705"/>
                </a:cubicBezTo>
                <a:lnTo>
                  <a:pt x="0" y="4140403"/>
                </a:lnTo>
                <a:cubicBezTo>
                  <a:pt x="2438" y="2774899"/>
                  <a:pt x="4877" y="1365504"/>
                  <a:pt x="7315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0158" y="274387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</a:t>
            </a:r>
            <a:r>
              <a:rPr lang="bg-BG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фолклорный</a:t>
            </a:r>
            <a:r>
              <a:rPr lang="bg-BG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фестиваль</a:t>
            </a:r>
            <a:endParaRPr lang="bg-BG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91373" y="5612313"/>
            <a:ext cx="2601797" cy="76944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17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-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21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err="1" smtClean="0">
                <a:cs typeface="Nirmala UI" panose="020B0502040204020203" pitchFamily="34" charset="0"/>
              </a:rPr>
              <a:t>Летний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театр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3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593"/>
            <a:ext cx="9144000" cy="62784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9886" y="277841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Burgas Skate Open 2020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12503" y="5651340"/>
            <a:ext cx="2741397" cy="832101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3552103" y="5651341"/>
            <a:ext cx="2601797" cy="76944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4 </a:t>
            </a:r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-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16</a:t>
            </a:r>
            <a:r>
              <a:rPr lang="ru-RU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Скейт парк </a:t>
            </a:r>
            <a:r>
              <a:rPr lang="bg-BG" sz="2000" b="1" dirty="0" err="1" smtClean="0">
                <a:cs typeface="Nirmala UI" panose="020B0502040204020203" pitchFamily="34" charset="0"/>
              </a:rPr>
              <a:t>Бургаса</a:t>
            </a:r>
            <a:endParaRPr lang="ru-RU" sz="2000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451147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bg1"/>
                </a:solidFill>
              </a:rPr>
              <a:t>Биенале „Приятели </a:t>
            </a:r>
            <a:r>
              <a:rPr lang="bg-BG" sz="2800" b="1" dirty="0" smtClean="0">
                <a:solidFill>
                  <a:schemeClr val="bg1"/>
                </a:solidFill>
              </a:rPr>
              <a:t>моря”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48412" y="4872752"/>
            <a:ext cx="2741397" cy="832101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918211" y="4894654"/>
            <a:ext cx="2871364" cy="76944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5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августа</a:t>
            </a:r>
            <a:endParaRPr lang="ru-RU" sz="2400" b="1" i="1" dirty="0" smtClean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ru-RU" sz="2000" b="1" dirty="0">
                <a:cs typeface="Nirmala UI" panose="020B0502040204020203" pitchFamily="34" charset="0"/>
              </a:rPr>
              <a:t>БХГ „Петко Задгорски“</a:t>
            </a:r>
          </a:p>
        </p:txBody>
      </p:sp>
    </p:spTree>
    <p:extLst>
      <p:ext uri="{BB962C8B-B14F-4D97-AF65-F5344CB8AC3E}">
        <p14:creationId xmlns:p14="http://schemas.microsoft.com/office/powerpoint/2010/main" val="122922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1598" y="304843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Ярмарка макетов автомобилей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12503" y="5651340"/>
            <a:ext cx="2741397" cy="832101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3552103" y="5651341"/>
            <a:ext cx="2601797" cy="76944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4 - 5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сентября</a:t>
            </a:r>
            <a:endParaRPr lang="bg-BG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КЦ „</a:t>
            </a:r>
            <a:r>
              <a:rPr lang="bg-BG" sz="2000" b="1" dirty="0" err="1" smtClean="0">
                <a:cs typeface="Nirmala UI" panose="020B0502040204020203" pitchFamily="34" charset="0"/>
              </a:rPr>
              <a:t>Морское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>
                <a:cs typeface="Nirmala UI" panose="020B0502040204020203" pitchFamily="34" charset="0"/>
              </a:rPr>
              <a:t>казино“</a:t>
            </a:r>
          </a:p>
        </p:txBody>
      </p:sp>
    </p:spTree>
    <p:extLst>
      <p:ext uri="{BB962C8B-B14F-4D97-AF65-F5344CB8AC3E}">
        <p14:creationId xmlns:p14="http://schemas.microsoft.com/office/powerpoint/2010/main" val="340105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1"/>
            <a:ext cx="9144000" cy="6263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512702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Фестиваль рыбы </a:t>
            </a:r>
            <a:r>
              <a:rPr lang="ru-RU" sz="2800" b="1" dirty="0">
                <a:solidFill>
                  <a:schemeClr val="bg1"/>
                </a:solidFill>
              </a:rPr>
              <a:t>и </a:t>
            </a:r>
            <a:r>
              <a:rPr lang="ru-RU" sz="2800" b="1" dirty="0" smtClean="0">
                <a:solidFill>
                  <a:schemeClr val="bg1"/>
                </a:solidFill>
              </a:rPr>
              <a:t>вина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12503" y="5651340"/>
            <a:ext cx="2741397" cy="832101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3433231" y="5651341"/>
            <a:ext cx="3095585" cy="738664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11 - 13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сентября</a:t>
            </a:r>
            <a:endParaRPr lang="bg-BG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b="1" dirty="0" smtClean="0">
                <a:cs typeface="Nirmala UI" panose="020B0502040204020203" pitchFamily="34" charset="0"/>
              </a:rPr>
              <a:t>Бургас, </a:t>
            </a:r>
            <a:r>
              <a:rPr lang="bg-BG" b="1" dirty="0" err="1" smtClean="0">
                <a:cs typeface="Nirmala UI" panose="020B0502040204020203" pitchFamily="34" charset="0"/>
              </a:rPr>
              <a:t>Централная</a:t>
            </a:r>
            <a:r>
              <a:rPr lang="bg-BG" b="1" dirty="0" smtClean="0">
                <a:cs typeface="Nirmala UI" panose="020B0502040204020203" pitchFamily="34" charset="0"/>
              </a:rPr>
              <a:t> </a:t>
            </a:r>
            <a:r>
              <a:rPr lang="bg-BG" b="1" dirty="0" err="1" smtClean="0">
                <a:cs typeface="Nirmala UI" panose="020B0502040204020203" pitchFamily="34" charset="0"/>
              </a:rPr>
              <a:t>часть</a:t>
            </a:r>
            <a:endParaRPr lang="bg-BG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8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1"/>
            <a:ext cx="9168617" cy="63093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8617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2791" y="206794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Международный </a:t>
            </a:r>
            <a:r>
              <a:rPr lang="ru-RU" sz="2800" b="1" dirty="0" smtClean="0">
                <a:solidFill>
                  <a:schemeClr val="bg1"/>
                </a:solidFill>
              </a:rPr>
              <a:t>фестиваль исторического документалного </a:t>
            </a:r>
            <a:r>
              <a:rPr lang="ru-RU" sz="2800" b="1" dirty="0">
                <a:solidFill>
                  <a:schemeClr val="bg1"/>
                </a:solidFill>
              </a:rPr>
              <a:t>кино DOCK</a:t>
            </a:r>
            <a:endParaRPr lang="bg-BG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12503" y="5651340"/>
            <a:ext cx="3207753" cy="1055739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3524671" y="5651340"/>
            <a:ext cx="3095585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17 - 22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сентября</a:t>
            </a:r>
            <a:endParaRPr lang="bg-BG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sz="2000" b="1" dirty="0" smtClean="0">
                <a:cs typeface="Nirmala UI" panose="020B0502040204020203" pitchFamily="34" charset="0"/>
              </a:rPr>
              <a:t>КЦ „</a:t>
            </a:r>
            <a:r>
              <a:rPr lang="bg-BG" sz="2000" b="1" dirty="0" err="1" smtClean="0">
                <a:cs typeface="Nirmala UI" panose="020B0502040204020203" pitchFamily="34" charset="0"/>
              </a:rPr>
              <a:t>Морское</a:t>
            </a:r>
            <a:r>
              <a:rPr lang="bg-BG" sz="2000" b="1" dirty="0" smtClean="0">
                <a:cs typeface="Nirmala UI" panose="020B0502040204020203" pitchFamily="34" charset="0"/>
              </a:rPr>
              <a:t> </a:t>
            </a:r>
            <a:r>
              <a:rPr lang="bg-BG" sz="2000" b="1" dirty="0" smtClean="0">
                <a:cs typeface="Nirmala UI" panose="020B0502040204020203" pitchFamily="34" charset="0"/>
              </a:rPr>
              <a:t>казино“</a:t>
            </a:r>
          </a:p>
          <a:p>
            <a:r>
              <a:rPr lang="en-US" sz="2000" i="1" dirty="0" smtClean="0">
                <a:solidFill>
                  <a:srgbClr val="02324F"/>
                </a:solidFill>
                <a:cs typeface="Nirmala UI" panose="020B0502040204020203" pitchFamily="34" charset="0"/>
              </a:rPr>
              <a:t>www.filmfestburgas.com</a:t>
            </a:r>
            <a:endParaRPr lang="bg-BG" sz="2000" i="1" dirty="0">
              <a:solidFill>
                <a:srgbClr val="02324F"/>
              </a:solidFill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56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742"/>
            <a:ext cx="9144000" cy="62452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3" y="234860"/>
            <a:ext cx="8447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Праздник </a:t>
            </a:r>
            <a:r>
              <a:rPr lang="en-US" sz="2800" b="1" dirty="0" smtClean="0">
                <a:solidFill>
                  <a:schemeClr val="bg1"/>
                </a:solidFill>
              </a:rPr>
              <a:t>c</a:t>
            </a:r>
            <a:r>
              <a:rPr lang="ru-RU" sz="2800" b="1" dirty="0" smtClean="0">
                <a:solidFill>
                  <a:schemeClr val="bg1"/>
                </a:solidFill>
              </a:rPr>
              <a:t>в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</a:rPr>
              <a:t>Николая Чудотворца</a:t>
            </a:r>
            <a:endParaRPr lang="ru-RU" sz="2800" b="1" dirty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День Бургаса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82429" y="5961721"/>
            <a:ext cx="2741397" cy="832101"/>
          </a:xfrm>
          <a:prstGeom prst="roundRect">
            <a:avLst/>
          </a:prstGeom>
          <a:solidFill>
            <a:schemeClr val="bg2">
              <a:alpha val="92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3151545" y="6031383"/>
            <a:ext cx="2963833" cy="738664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6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декабря</a:t>
            </a:r>
            <a:endParaRPr lang="bg-BG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b="1" dirty="0" smtClean="0">
                <a:cs typeface="Nirmala UI" panose="020B0502040204020203" pitchFamily="34" charset="0"/>
              </a:rPr>
              <a:t>Бургас, </a:t>
            </a:r>
            <a:r>
              <a:rPr lang="bg-BG" b="1" dirty="0" err="1" smtClean="0">
                <a:cs typeface="Nirmala UI" panose="020B0502040204020203" pitchFamily="34" charset="0"/>
              </a:rPr>
              <a:t>Централная</a:t>
            </a:r>
            <a:r>
              <a:rPr lang="bg-BG" b="1" dirty="0" smtClean="0">
                <a:cs typeface="Nirmala UI" panose="020B0502040204020203" pitchFamily="34" charset="0"/>
              </a:rPr>
              <a:t> </a:t>
            </a:r>
            <a:r>
              <a:rPr lang="bg-BG" b="1" dirty="0" err="1" smtClean="0">
                <a:cs typeface="Nirmala UI" panose="020B0502040204020203" pitchFamily="34" charset="0"/>
              </a:rPr>
              <a:t>часть</a:t>
            </a:r>
            <a:endParaRPr lang="bg-BG" b="1" dirty="0"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6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765"/>
            <a:ext cx="9144000" cy="66502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633"/>
            <a:ext cx="3324224" cy="78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5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174" y="323131"/>
            <a:ext cx="844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Коледно-новогодние </a:t>
            </a:r>
            <a:r>
              <a:rPr lang="ru-RU" sz="2800" b="1" dirty="0" smtClean="0">
                <a:solidFill>
                  <a:schemeClr val="bg1"/>
                </a:solidFill>
              </a:rPr>
              <a:t>праздники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80799" y="1627980"/>
            <a:ext cx="2887713" cy="1055739"/>
          </a:xfrm>
          <a:prstGeom prst="roundRect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5836882" y="1606501"/>
            <a:ext cx="3095585" cy="1077218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22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- </a:t>
            </a:r>
            <a:r>
              <a:rPr lang="en-US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31</a:t>
            </a:r>
            <a:r>
              <a:rPr lang="bg-BG" sz="2400" b="1" i="1" dirty="0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 </a:t>
            </a:r>
            <a:r>
              <a:rPr lang="bg-BG" sz="2400" b="1" i="1" dirty="0" err="1" smtClean="0">
                <a:solidFill>
                  <a:srgbClr val="008E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rmala UI" panose="020B0502040204020203" pitchFamily="34" charset="0"/>
              </a:rPr>
              <a:t>декабря</a:t>
            </a:r>
            <a:endParaRPr lang="bg-BG" sz="2400" b="1" i="1" dirty="0">
              <a:solidFill>
                <a:srgbClr val="008E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rmala UI" panose="020B0502040204020203" pitchFamily="34" charset="0"/>
            </a:endParaRPr>
          </a:p>
          <a:p>
            <a:r>
              <a:rPr lang="bg-BG" b="1" dirty="0">
                <a:cs typeface="Nirmala UI" panose="020B0502040204020203" pitchFamily="34" charset="0"/>
              </a:rPr>
              <a:t>Бургас, </a:t>
            </a:r>
            <a:r>
              <a:rPr lang="bg-BG" b="1" dirty="0" err="1" smtClean="0">
                <a:cs typeface="Nirmala UI" panose="020B0502040204020203" pitchFamily="34" charset="0"/>
              </a:rPr>
              <a:t>Централная</a:t>
            </a:r>
            <a:r>
              <a:rPr lang="bg-BG" b="1" dirty="0" smtClean="0">
                <a:cs typeface="Nirmala UI" panose="020B0502040204020203" pitchFamily="34" charset="0"/>
              </a:rPr>
              <a:t> </a:t>
            </a:r>
            <a:r>
              <a:rPr lang="bg-BG" b="1" dirty="0" err="1" smtClean="0">
                <a:cs typeface="Nirmala UI" panose="020B0502040204020203" pitchFamily="34" charset="0"/>
              </a:rPr>
              <a:t>часть</a:t>
            </a:r>
            <a:endParaRPr lang="bg-BG" b="1" dirty="0">
              <a:cs typeface="Nirmala UI" panose="020B0502040204020203" pitchFamily="34" charset="0"/>
            </a:endParaRPr>
          </a:p>
          <a:p>
            <a:r>
              <a:rPr lang="en-US" sz="2000" i="1" dirty="0" smtClean="0">
                <a:solidFill>
                  <a:srgbClr val="002060"/>
                </a:solidFill>
                <a:cs typeface="Nirmala UI" panose="020B0502040204020203" pitchFamily="34" charset="0"/>
              </a:rPr>
              <a:t>www.burgas.com</a:t>
            </a:r>
            <a:endParaRPr lang="bg-BG" sz="2000" i="1" dirty="0">
              <a:solidFill>
                <a:srgbClr val="002060"/>
              </a:solidFill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2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80" y="663142"/>
            <a:ext cx="2865120" cy="3501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28576" y="5848350"/>
            <a:ext cx="228684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www.gotoburgas.com</a:t>
            </a:r>
          </a:p>
          <a:p>
            <a:pPr algn="ctr"/>
            <a:r>
              <a:rPr lang="en-US" sz="1600" b="1" smtClean="0">
                <a:solidFill>
                  <a:schemeClr val="bg1"/>
                </a:solidFill>
              </a:rPr>
              <a:t>www.burgas.bg</a:t>
            </a:r>
            <a:endParaRPr lang="bg-BG" sz="1600" b="1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6393" y="4827287"/>
            <a:ext cx="8371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2324F"/>
                </a:solidFill>
              </a:rPr>
              <a:t>НАЙДИ БУРГАСА</a:t>
            </a:r>
            <a:endParaRPr lang="ru-RU" sz="2400" b="1" dirty="0" smtClean="0">
              <a:solidFill>
                <a:srgbClr val="02324F"/>
              </a:solidFill>
            </a:endParaRPr>
          </a:p>
          <a:p>
            <a:pPr algn="ctr"/>
            <a:r>
              <a:rPr lang="bg-BG" sz="2400" dirty="0" err="1" smtClean="0">
                <a:solidFill>
                  <a:srgbClr val="02324F"/>
                </a:solidFill>
              </a:rPr>
              <a:t>Самый</a:t>
            </a:r>
            <a:r>
              <a:rPr lang="bg-BG" sz="2400" dirty="0">
                <a:solidFill>
                  <a:srgbClr val="02324F"/>
                </a:solidFill>
              </a:rPr>
              <a:t> </a:t>
            </a:r>
            <a:r>
              <a:rPr lang="bg-BG" sz="2400" dirty="0" err="1" smtClean="0">
                <a:solidFill>
                  <a:srgbClr val="02324F"/>
                </a:solidFill>
              </a:rPr>
              <a:t>красивый</a:t>
            </a:r>
            <a:r>
              <a:rPr lang="bg-BG" sz="2400" dirty="0" smtClean="0">
                <a:solidFill>
                  <a:srgbClr val="02324F"/>
                </a:solidFill>
              </a:rPr>
              <a:t> </a:t>
            </a:r>
            <a:r>
              <a:rPr lang="bg-BG" sz="2400" dirty="0" err="1" smtClean="0">
                <a:solidFill>
                  <a:srgbClr val="02324F"/>
                </a:solidFill>
              </a:rPr>
              <a:t>город</a:t>
            </a:r>
            <a:r>
              <a:rPr lang="bg-BG" sz="2400" dirty="0" smtClean="0">
                <a:solidFill>
                  <a:srgbClr val="02324F"/>
                </a:solidFill>
              </a:rPr>
              <a:t> в </a:t>
            </a:r>
            <a:r>
              <a:rPr lang="bg-BG" sz="2400" dirty="0" err="1" smtClean="0">
                <a:solidFill>
                  <a:srgbClr val="02324F"/>
                </a:solidFill>
              </a:rPr>
              <a:t>Болгарии</a:t>
            </a:r>
            <a:endParaRPr lang="ru-RU" sz="2400" dirty="0">
              <a:solidFill>
                <a:srgbClr val="02324F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456674" y="4084192"/>
            <a:ext cx="44672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000" dirty="0" smtClean="0">
                <a:solidFill>
                  <a:schemeClr val="bg1"/>
                </a:solidFill>
                <a:latin typeface="Nirmala UI" panose="020B0502040204020203" pitchFamily="34" charset="0"/>
                <a:ea typeface="Open Sans Extrabold" panose="020B0906030804020204" pitchFamily="34" charset="0"/>
                <a:cs typeface="Nirmala UI" panose="020B0502040204020203" pitchFamily="34" charset="0"/>
              </a:rPr>
              <a:t>МУНИЦИПАЛИТЕТ БУРГАС</a:t>
            </a:r>
            <a:endParaRPr lang="bg-BG" sz="32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5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8149</TotalTime>
  <Words>505</Words>
  <Application>Microsoft Office PowerPoint</Application>
  <PresentationFormat>On-screen Show (4:3)</PresentationFormat>
  <Paragraphs>160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Nirmala UI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</dc:creator>
  <cp:lastModifiedBy>Windows User</cp:lastModifiedBy>
  <cp:revision>384</cp:revision>
  <dcterms:created xsi:type="dcterms:W3CDTF">2016-12-28T09:31:55Z</dcterms:created>
  <dcterms:modified xsi:type="dcterms:W3CDTF">2020-02-14T08:08:00Z</dcterms:modified>
</cp:coreProperties>
</file>